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21386800" cy="30279975"/>
  <p:notesSz cx="20931188" cy="298148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40881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81762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422643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563524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7044050" algn="l" defTabSz="2817620" rtl="0" eaLnBrk="1" latinLnBrk="0" hangingPunct="1">
      <a:defRPr sz="7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8452857" algn="l" defTabSz="2817620" rtl="0" eaLnBrk="1" latinLnBrk="0" hangingPunct="1">
      <a:defRPr sz="7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9861670" algn="l" defTabSz="2817620" rtl="0" eaLnBrk="1" latinLnBrk="0" hangingPunct="1">
      <a:defRPr sz="7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11270476" algn="l" defTabSz="2817620" rtl="0" eaLnBrk="1" latinLnBrk="0" hangingPunct="1">
      <a:defRPr sz="7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B714"/>
    <a:srgbClr val="FF9900"/>
    <a:srgbClr val="FF6699"/>
    <a:srgbClr val="FF0000"/>
    <a:srgbClr val="FFCC00"/>
    <a:srgbClr val="FF0066"/>
    <a:srgbClr val="990033"/>
    <a:srgbClr val="CC3300"/>
    <a:srgbClr val="CC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9634" autoAdjust="0"/>
  </p:normalViewPr>
  <p:slideViewPr>
    <p:cSldViewPr snapToGrid="0">
      <p:cViewPr varScale="1">
        <p:scale>
          <a:sx n="16" d="100"/>
          <a:sy n="16" d="100"/>
        </p:scale>
        <p:origin x="2724" y="126"/>
      </p:cViewPr>
      <p:guideLst>
        <p:guide orient="horz" pos="9537"/>
        <p:guide pos="67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9066303" cy="1491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9638" tIns="144818" rIns="289638" bIns="144818" numCol="1" anchor="t" anchorCtr="0" compatLnSpc="1">
            <a:prstTxWarp prst="textNoShape">
              <a:avLst/>
            </a:prstTxWarp>
          </a:bodyPr>
          <a:lstStyle>
            <a:lvl1pPr defTabSz="2896293">
              <a:defRPr sz="41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1864885" y="0"/>
            <a:ext cx="9066303" cy="1491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9638" tIns="144818" rIns="289638" bIns="144818" numCol="1" anchor="t" anchorCtr="0" compatLnSpc="1">
            <a:prstTxWarp prst="textNoShape">
              <a:avLst/>
            </a:prstTxWarp>
          </a:bodyPr>
          <a:lstStyle>
            <a:lvl1pPr algn="r" defTabSz="2896293">
              <a:defRPr sz="41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28323434"/>
            <a:ext cx="9066303" cy="1491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9638" tIns="144818" rIns="289638" bIns="144818" numCol="1" anchor="b" anchorCtr="0" compatLnSpc="1">
            <a:prstTxWarp prst="textNoShape">
              <a:avLst/>
            </a:prstTxWarp>
          </a:bodyPr>
          <a:lstStyle>
            <a:lvl1pPr defTabSz="2896293">
              <a:defRPr sz="41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1864885" y="28323434"/>
            <a:ext cx="9066303" cy="1491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9638" tIns="144818" rIns="289638" bIns="144818" numCol="1" anchor="b" anchorCtr="0" compatLnSpc="1">
            <a:prstTxWarp prst="textNoShape">
              <a:avLst/>
            </a:prstTxWarp>
          </a:bodyPr>
          <a:lstStyle>
            <a:lvl1pPr algn="r" defTabSz="2896293">
              <a:defRPr sz="4100"/>
            </a:lvl1pPr>
          </a:lstStyle>
          <a:p>
            <a:pPr>
              <a:defRPr/>
            </a:pPr>
            <a:fld id="{648A7A0A-DDFF-4C5C-9686-C8984E5AE53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7938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9066303" cy="1491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9638" tIns="144818" rIns="289638" bIns="144818" numCol="1" anchor="t" anchorCtr="0" compatLnSpc="1">
            <a:prstTxWarp prst="textNoShape">
              <a:avLst/>
            </a:prstTxWarp>
          </a:bodyPr>
          <a:lstStyle>
            <a:lvl1pPr defTabSz="2896293">
              <a:defRPr sz="4100"/>
            </a:lvl1pPr>
          </a:lstStyle>
          <a:p>
            <a:pPr>
              <a:defRPr/>
            </a:pPr>
            <a:endParaRPr lang="en-IE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1855191" y="0"/>
            <a:ext cx="9071150" cy="1491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9638" tIns="144818" rIns="289638" bIns="144818" numCol="1" anchor="t" anchorCtr="0" compatLnSpc="1">
            <a:prstTxWarp prst="textNoShape">
              <a:avLst/>
            </a:prstTxWarp>
          </a:bodyPr>
          <a:lstStyle>
            <a:lvl1pPr algn="r" defTabSz="2896293">
              <a:defRPr sz="4100"/>
            </a:lvl1pPr>
          </a:lstStyle>
          <a:p>
            <a:pPr>
              <a:defRPr/>
            </a:pPr>
            <a:endParaRPr lang="en-IE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18275" y="2243138"/>
            <a:ext cx="7889875" cy="11172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095710" y="14160891"/>
            <a:ext cx="16744626" cy="13414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9638" tIns="144818" rIns="289638" bIns="1448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IE" noProof="0"/>
              <a:t>Click to edit Master text styles</a:t>
            </a:r>
          </a:p>
          <a:p>
            <a:pPr lvl="1"/>
            <a:r>
              <a:rPr lang="en-IE" noProof="0"/>
              <a:t>Second level</a:t>
            </a:r>
          </a:p>
          <a:p>
            <a:pPr lvl="2"/>
            <a:r>
              <a:rPr lang="en-IE" noProof="0"/>
              <a:t>Third level</a:t>
            </a:r>
          </a:p>
          <a:p>
            <a:pPr lvl="3"/>
            <a:r>
              <a:rPr lang="en-IE" noProof="0"/>
              <a:t>Fourth level</a:t>
            </a:r>
          </a:p>
          <a:p>
            <a:pPr lvl="4"/>
            <a:r>
              <a:rPr lang="en-IE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28318467"/>
            <a:ext cx="9066303" cy="1491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9638" tIns="144818" rIns="289638" bIns="144818" numCol="1" anchor="b" anchorCtr="0" compatLnSpc="1">
            <a:prstTxWarp prst="textNoShape">
              <a:avLst/>
            </a:prstTxWarp>
          </a:bodyPr>
          <a:lstStyle>
            <a:lvl1pPr defTabSz="2896293">
              <a:defRPr sz="4100"/>
            </a:lvl1pPr>
          </a:lstStyle>
          <a:p>
            <a:pPr>
              <a:defRPr/>
            </a:pPr>
            <a:endParaRPr lang="en-IE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1855191" y="28318467"/>
            <a:ext cx="9071150" cy="1491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9638" tIns="144818" rIns="289638" bIns="144818" numCol="1" anchor="b" anchorCtr="0" compatLnSpc="1">
            <a:prstTxWarp prst="textNoShape">
              <a:avLst/>
            </a:prstTxWarp>
          </a:bodyPr>
          <a:lstStyle>
            <a:lvl1pPr algn="r" defTabSz="2896293">
              <a:defRPr sz="4100"/>
            </a:lvl1pPr>
          </a:lstStyle>
          <a:p>
            <a:pPr>
              <a:defRPr/>
            </a:pPr>
            <a:fld id="{E95AF864-A82A-4668-8EB0-8BEC5FCA0CDE}" type="slidenum">
              <a:rPr lang="en-IE"/>
              <a:pPr>
                <a:defRPr/>
              </a:pPr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976485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3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408810" algn="l" rtl="0" eaLnBrk="0" fontAlgn="base" hangingPunct="0">
      <a:spcBef>
        <a:spcPct val="30000"/>
      </a:spcBef>
      <a:spcAft>
        <a:spcPct val="0"/>
      </a:spcAft>
      <a:defRPr sz="3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817620" algn="l" rtl="0" eaLnBrk="0" fontAlgn="base" hangingPunct="0">
      <a:spcBef>
        <a:spcPct val="30000"/>
      </a:spcBef>
      <a:spcAft>
        <a:spcPct val="0"/>
      </a:spcAft>
      <a:defRPr sz="3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4226430" algn="l" rtl="0" eaLnBrk="0" fontAlgn="base" hangingPunct="0">
      <a:spcBef>
        <a:spcPct val="30000"/>
      </a:spcBef>
      <a:spcAft>
        <a:spcPct val="0"/>
      </a:spcAft>
      <a:defRPr sz="3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5635240" algn="l" rtl="0" eaLnBrk="0" fontAlgn="base" hangingPunct="0">
      <a:spcBef>
        <a:spcPct val="30000"/>
      </a:spcBef>
      <a:spcAft>
        <a:spcPct val="0"/>
      </a:spcAft>
      <a:defRPr sz="3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7044050" algn="l" defTabSz="2817620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6pPr>
    <a:lvl7pPr marL="8452857" algn="l" defTabSz="2817620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7pPr>
    <a:lvl8pPr marL="9861670" algn="l" defTabSz="2817620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8pPr>
    <a:lvl9pPr marL="11270476" algn="l" defTabSz="2817620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2896293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66229" indent="-294706" defTabSz="2896293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78819" indent="-235760" defTabSz="2896293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650346" indent="-235760" defTabSz="2896293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2121872" indent="-235760" defTabSz="2896293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593399" indent="-235760" defTabSz="289629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3064929" indent="-235760" defTabSz="289629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536455" indent="-235760" defTabSz="289629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4007985" indent="-235760" defTabSz="289629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5E7D94F-0212-434A-A3F3-AE0C0BE07F01}" type="slidenum">
              <a:rPr lang="en-IE" sz="4100"/>
              <a:pPr eaLnBrk="1" hangingPunct="1"/>
              <a:t>1</a:t>
            </a:fld>
            <a:endParaRPr lang="en-IE" sz="4100" dirty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18275" y="2243138"/>
            <a:ext cx="7889875" cy="11172825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I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9404266"/>
            <a:ext cx="18178780" cy="64927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7158657"/>
            <a:ext cx="14970760" cy="7739835"/>
          </a:xfrm>
        </p:spPr>
        <p:txBody>
          <a:bodyPr/>
          <a:lstStyle>
            <a:lvl1pPr marL="0" indent="0" algn="ctr">
              <a:buNone/>
              <a:defRPr/>
            </a:lvl1pPr>
            <a:lvl2pPr marL="1408810" indent="0" algn="ctr">
              <a:buNone/>
              <a:defRPr/>
            </a:lvl2pPr>
            <a:lvl3pPr marL="2817620" indent="0" algn="ctr">
              <a:buNone/>
              <a:defRPr/>
            </a:lvl3pPr>
            <a:lvl4pPr marL="4226430" indent="0" algn="ctr">
              <a:buNone/>
              <a:defRPr/>
            </a:lvl4pPr>
            <a:lvl5pPr marL="5635240" indent="0" algn="ctr">
              <a:buNone/>
              <a:defRPr/>
            </a:lvl5pPr>
            <a:lvl6pPr marL="7044050" indent="0" algn="ctr">
              <a:buNone/>
              <a:defRPr/>
            </a:lvl6pPr>
            <a:lvl7pPr marL="8452857" indent="0" algn="ctr">
              <a:buNone/>
              <a:defRPr/>
            </a:lvl7pPr>
            <a:lvl8pPr marL="9861670" indent="0" algn="ctr">
              <a:buNone/>
              <a:defRPr/>
            </a:lvl8pPr>
            <a:lvl9pPr marL="1127047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48930-C9FB-407B-A8A7-DD510EEEBF6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8823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671EA8-357C-4D94-8FAB-0A80CD27D2E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1590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38100" y="2693172"/>
            <a:ext cx="4544695" cy="242239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4015" y="2693172"/>
            <a:ext cx="13158823" cy="242239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0EF4D-1339-4BAE-BE58-73852D239BF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3039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83949-5D3C-4274-A33B-89FC3BFCC23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8086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8173" y="19458771"/>
            <a:ext cx="18178780" cy="6012323"/>
          </a:xfrm>
        </p:spPr>
        <p:txBody>
          <a:bodyPr anchor="t"/>
          <a:lstStyle>
            <a:lvl1pPr algn="l">
              <a:defRPr sz="123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8173" y="12835028"/>
            <a:ext cx="18178780" cy="6623743"/>
          </a:xfrm>
        </p:spPr>
        <p:txBody>
          <a:bodyPr anchor="b"/>
          <a:lstStyle>
            <a:lvl1pPr marL="0" indent="0">
              <a:buNone/>
              <a:defRPr sz="6200"/>
            </a:lvl1pPr>
            <a:lvl2pPr marL="1408810" indent="0">
              <a:buNone/>
              <a:defRPr sz="5500"/>
            </a:lvl2pPr>
            <a:lvl3pPr marL="2817620" indent="0">
              <a:buNone/>
              <a:defRPr sz="4900"/>
            </a:lvl3pPr>
            <a:lvl4pPr marL="4226430" indent="0">
              <a:buNone/>
              <a:defRPr sz="4300"/>
            </a:lvl4pPr>
            <a:lvl5pPr marL="5635240" indent="0">
              <a:buNone/>
              <a:defRPr sz="4300"/>
            </a:lvl5pPr>
            <a:lvl6pPr marL="7044050" indent="0">
              <a:buNone/>
              <a:defRPr sz="4300"/>
            </a:lvl6pPr>
            <a:lvl7pPr marL="8452857" indent="0">
              <a:buNone/>
              <a:defRPr sz="4300"/>
            </a:lvl7pPr>
            <a:lvl8pPr marL="9861670" indent="0">
              <a:buNone/>
              <a:defRPr sz="4300"/>
            </a:lvl8pPr>
            <a:lvl9pPr marL="11270476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8D1C8-8C22-4488-AC77-A1C2BF56B4B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58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4010" y="8749167"/>
            <a:ext cx="8851759" cy="18167985"/>
          </a:xfrm>
        </p:spPr>
        <p:txBody>
          <a:bodyPr/>
          <a:lstStyle>
            <a:lvl1pPr>
              <a:defRPr sz="8600"/>
            </a:lvl1pPr>
            <a:lvl2pPr>
              <a:defRPr sz="74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1031" y="8749167"/>
            <a:ext cx="8851759" cy="18167985"/>
          </a:xfrm>
        </p:spPr>
        <p:txBody>
          <a:bodyPr/>
          <a:lstStyle>
            <a:lvl1pPr>
              <a:defRPr sz="8600"/>
            </a:lvl1pPr>
            <a:lvl2pPr>
              <a:defRPr sz="74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F80C8-5493-452F-8EAC-FBF3D234871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3641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0" y="1213140"/>
            <a:ext cx="19248120" cy="50466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6779029"/>
            <a:ext cx="9450789" cy="2824190"/>
          </a:xfrm>
        </p:spPr>
        <p:txBody>
          <a:bodyPr anchor="b"/>
          <a:lstStyle>
            <a:lvl1pPr marL="0" indent="0">
              <a:buNone/>
              <a:defRPr sz="7400" b="1"/>
            </a:lvl1pPr>
            <a:lvl2pPr marL="1408810" indent="0">
              <a:buNone/>
              <a:defRPr sz="6200" b="1"/>
            </a:lvl2pPr>
            <a:lvl3pPr marL="2817620" indent="0">
              <a:buNone/>
              <a:defRPr sz="5500" b="1"/>
            </a:lvl3pPr>
            <a:lvl4pPr marL="4226430" indent="0">
              <a:buNone/>
              <a:defRPr sz="4900" b="1"/>
            </a:lvl4pPr>
            <a:lvl5pPr marL="5635240" indent="0">
              <a:buNone/>
              <a:defRPr sz="4900" b="1"/>
            </a:lvl5pPr>
            <a:lvl6pPr marL="7044050" indent="0">
              <a:buNone/>
              <a:defRPr sz="4900" b="1"/>
            </a:lvl6pPr>
            <a:lvl7pPr marL="8452857" indent="0">
              <a:buNone/>
              <a:defRPr sz="4900" b="1"/>
            </a:lvl7pPr>
            <a:lvl8pPr marL="9861670" indent="0">
              <a:buNone/>
              <a:defRPr sz="4900" b="1"/>
            </a:lvl8pPr>
            <a:lvl9pPr marL="11270476" indent="0">
              <a:buNone/>
              <a:defRPr sz="4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0" y="9603218"/>
            <a:ext cx="9450789" cy="17444952"/>
          </a:xfrm>
        </p:spPr>
        <p:txBody>
          <a:bodyPr/>
          <a:lstStyle>
            <a:lvl1pPr>
              <a:defRPr sz="7400"/>
            </a:lvl1pPr>
            <a:lvl2pPr>
              <a:defRPr sz="62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6679" y="6779029"/>
            <a:ext cx="9450786" cy="2824190"/>
          </a:xfrm>
        </p:spPr>
        <p:txBody>
          <a:bodyPr anchor="b"/>
          <a:lstStyle>
            <a:lvl1pPr marL="0" indent="0">
              <a:buNone/>
              <a:defRPr sz="7400" b="1"/>
            </a:lvl1pPr>
            <a:lvl2pPr marL="1408810" indent="0">
              <a:buNone/>
              <a:defRPr sz="6200" b="1"/>
            </a:lvl2pPr>
            <a:lvl3pPr marL="2817620" indent="0">
              <a:buNone/>
              <a:defRPr sz="5500" b="1"/>
            </a:lvl3pPr>
            <a:lvl4pPr marL="4226430" indent="0">
              <a:buNone/>
              <a:defRPr sz="4900" b="1"/>
            </a:lvl4pPr>
            <a:lvl5pPr marL="5635240" indent="0">
              <a:buNone/>
              <a:defRPr sz="4900" b="1"/>
            </a:lvl5pPr>
            <a:lvl6pPr marL="7044050" indent="0">
              <a:buNone/>
              <a:defRPr sz="4900" b="1"/>
            </a:lvl6pPr>
            <a:lvl7pPr marL="8452857" indent="0">
              <a:buNone/>
              <a:defRPr sz="4900" b="1"/>
            </a:lvl7pPr>
            <a:lvl8pPr marL="9861670" indent="0">
              <a:buNone/>
              <a:defRPr sz="4900" b="1"/>
            </a:lvl8pPr>
            <a:lvl9pPr marL="11270476" indent="0">
              <a:buNone/>
              <a:defRPr sz="4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6679" y="9603218"/>
            <a:ext cx="9450786" cy="17444952"/>
          </a:xfrm>
        </p:spPr>
        <p:txBody>
          <a:bodyPr/>
          <a:lstStyle>
            <a:lvl1pPr>
              <a:defRPr sz="7400"/>
            </a:lvl1pPr>
            <a:lvl2pPr>
              <a:defRPr sz="62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63328-3D21-4E2E-B026-C1EFE2E4483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285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338D8-6D27-45E9-99C3-391E0805375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8037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664E7-72CE-4CA1-9E28-C02BC7E12CE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686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0" y="1203439"/>
            <a:ext cx="7034873" cy="5134009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6" y="1203440"/>
            <a:ext cx="11955814" cy="25844735"/>
          </a:xfrm>
        </p:spPr>
        <p:txBody>
          <a:bodyPr/>
          <a:lstStyle>
            <a:lvl1pPr>
              <a:defRPr sz="9900"/>
            </a:lvl1pPr>
            <a:lvl2pPr>
              <a:defRPr sz="8600"/>
            </a:lvl2pPr>
            <a:lvl3pPr>
              <a:defRPr sz="74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0" y="6337444"/>
            <a:ext cx="7034873" cy="20710726"/>
          </a:xfrm>
        </p:spPr>
        <p:txBody>
          <a:bodyPr/>
          <a:lstStyle>
            <a:lvl1pPr marL="0" indent="0">
              <a:buNone/>
              <a:defRPr sz="4300"/>
            </a:lvl1pPr>
            <a:lvl2pPr marL="1408810" indent="0">
              <a:buNone/>
              <a:defRPr sz="3700"/>
            </a:lvl2pPr>
            <a:lvl3pPr marL="2817620" indent="0">
              <a:buNone/>
              <a:defRPr sz="3100"/>
            </a:lvl3pPr>
            <a:lvl4pPr marL="4226430" indent="0">
              <a:buNone/>
              <a:defRPr sz="2800"/>
            </a:lvl4pPr>
            <a:lvl5pPr marL="5635240" indent="0">
              <a:buNone/>
              <a:defRPr sz="2800"/>
            </a:lvl5pPr>
            <a:lvl6pPr marL="7044050" indent="0">
              <a:buNone/>
              <a:defRPr sz="2800"/>
            </a:lvl6pPr>
            <a:lvl7pPr marL="8452857" indent="0">
              <a:buNone/>
              <a:defRPr sz="2800"/>
            </a:lvl7pPr>
            <a:lvl8pPr marL="9861670" indent="0">
              <a:buNone/>
              <a:defRPr sz="2800"/>
            </a:lvl8pPr>
            <a:lvl9pPr marL="11270476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DA278-8B34-45DF-9A4D-C477DDE09AB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632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201" y="21195983"/>
            <a:ext cx="12832080" cy="2503921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201" y="2707729"/>
            <a:ext cx="12832080" cy="18167985"/>
          </a:xfrm>
        </p:spPr>
        <p:txBody>
          <a:bodyPr/>
          <a:lstStyle>
            <a:lvl1pPr marL="0" indent="0">
              <a:buNone/>
              <a:defRPr sz="9900"/>
            </a:lvl1pPr>
            <a:lvl2pPr marL="1408810" indent="0">
              <a:buNone/>
              <a:defRPr sz="8600"/>
            </a:lvl2pPr>
            <a:lvl3pPr marL="2817620" indent="0">
              <a:buNone/>
              <a:defRPr sz="7400"/>
            </a:lvl3pPr>
            <a:lvl4pPr marL="4226430" indent="0">
              <a:buNone/>
              <a:defRPr sz="6200"/>
            </a:lvl4pPr>
            <a:lvl5pPr marL="5635240" indent="0">
              <a:buNone/>
              <a:defRPr sz="6200"/>
            </a:lvl5pPr>
            <a:lvl6pPr marL="7044050" indent="0">
              <a:buNone/>
              <a:defRPr sz="6200"/>
            </a:lvl6pPr>
            <a:lvl7pPr marL="8452857" indent="0">
              <a:buNone/>
              <a:defRPr sz="6200"/>
            </a:lvl7pPr>
            <a:lvl8pPr marL="9861670" indent="0">
              <a:buNone/>
              <a:defRPr sz="6200"/>
            </a:lvl8pPr>
            <a:lvl9pPr marL="11270476" indent="0">
              <a:buNone/>
              <a:defRPr sz="6200"/>
            </a:lvl9pPr>
          </a:lstStyle>
          <a:p>
            <a:pPr lvl="0"/>
            <a:endParaRPr lang="en-IE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201" y="23699904"/>
            <a:ext cx="12832080" cy="3552074"/>
          </a:xfrm>
        </p:spPr>
        <p:txBody>
          <a:bodyPr/>
          <a:lstStyle>
            <a:lvl1pPr marL="0" indent="0">
              <a:buNone/>
              <a:defRPr sz="4300"/>
            </a:lvl1pPr>
            <a:lvl2pPr marL="1408810" indent="0">
              <a:buNone/>
              <a:defRPr sz="3700"/>
            </a:lvl2pPr>
            <a:lvl3pPr marL="2817620" indent="0">
              <a:buNone/>
              <a:defRPr sz="3100"/>
            </a:lvl3pPr>
            <a:lvl4pPr marL="4226430" indent="0">
              <a:buNone/>
              <a:defRPr sz="2800"/>
            </a:lvl4pPr>
            <a:lvl5pPr marL="5635240" indent="0">
              <a:buNone/>
              <a:defRPr sz="2800"/>
            </a:lvl5pPr>
            <a:lvl6pPr marL="7044050" indent="0">
              <a:buNone/>
              <a:defRPr sz="2800"/>
            </a:lvl6pPr>
            <a:lvl7pPr marL="8452857" indent="0">
              <a:buNone/>
              <a:defRPr sz="2800"/>
            </a:lvl7pPr>
            <a:lvl8pPr marL="9861670" indent="0">
              <a:buNone/>
              <a:defRPr sz="2800"/>
            </a:lvl8pPr>
            <a:lvl9pPr marL="11270476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C1F58-64B1-45ED-85F5-FFBBC03AAB1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058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04010" y="2693172"/>
            <a:ext cx="18178780" cy="5046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1763" tIns="140881" rIns="281763" bIns="1408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04010" y="8749167"/>
            <a:ext cx="18178780" cy="18167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1763" tIns="140881" rIns="281763" bIns="1408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04010" y="27586806"/>
            <a:ext cx="4455583" cy="2018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1763" tIns="140881" rIns="281763" bIns="140881" numCol="1" anchor="t" anchorCtr="0" compatLnSpc="1">
            <a:prstTxWarp prst="textNoShape">
              <a:avLst/>
            </a:prstTxWarp>
          </a:bodyPr>
          <a:lstStyle>
            <a:lvl1pPr>
              <a:defRPr sz="43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07157" y="27586806"/>
            <a:ext cx="6772487" cy="2018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1763" tIns="140881" rIns="281763" bIns="140881" numCol="1" anchor="t" anchorCtr="0" compatLnSpc="1">
            <a:prstTxWarp prst="textNoShape">
              <a:avLst/>
            </a:prstTxWarp>
          </a:bodyPr>
          <a:lstStyle>
            <a:lvl1pPr algn="ctr">
              <a:defRPr sz="43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327207" y="27586806"/>
            <a:ext cx="4455583" cy="2018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1763" tIns="140881" rIns="281763" bIns="140881" numCol="1" anchor="t" anchorCtr="0" compatLnSpc="1">
            <a:prstTxWarp prst="textNoShape">
              <a:avLst/>
            </a:prstTxWarp>
          </a:bodyPr>
          <a:lstStyle>
            <a:lvl1pPr algn="r">
              <a:defRPr sz="4300"/>
            </a:lvl1pPr>
          </a:lstStyle>
          <a:p>
            <a:pPr>
              <a:defRPr/>
            </a:pPr>
            <a:fld id="{88256243-3619-405D-A723-0537E89164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 New Roman" pitchFamily="18" charset="0"/>
        </a:defRPr>
      </a:lvl5pPr>
      <a:lvl6pPr marL="1408810" algn="ctr" rtl="0" fontAlgn="base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 New Roman" pitchFamily="18" charset="0"/>
        </a:defRPr>
      </a:lvl6pPr>
      <a:lvl7pPr marL="2817620" algn="ctr" rtl="0" fontAlgn="base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 New Roman" pitchFamily="18" charset="0"/>
        </a:defRPr>
      </a:lvl7pPr>
      <a:lvl8pPr marL="4226430" algn="ctr" rtl="0" fontAlgn="base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 New Roman" pitchFamily="18" charset="0"/>
        </a:defRPr>
      </a:lvl8pPr>
      <a:lvl9pPr marL="5635240" algn="ctr" rtl="0" fontAlgn="base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 New Roman" pitchFamily="18" charset="0"/>
        </a:defRPr>
      </a:lvl9pPr>
    </p:titleStyle>
    <p:bodyStyle>
      <a:lvl1pPr marL="1056608" indent="-1056608" algn="l" rtl="0" eaLnBrk="0" fontAlgn="base" hangingPunct="0">
        <a:spcBef>
          <a:spcPct val="20000"/>
        </a:spcBef>
        <a:spcAft>
          <a:spcPct val="0"/>
        </a:spcAft>
        <a:buChar char="•"/>
        <a:defRPr sz="9900">
          <a:solidFill>
            <a:schemeClr val="tx1"/>
          </a:solidFill>
          <a:latin typeface="+mn-lt"/>
          <a:ea typeface="+mn-ea"/>
          <a:cs typeface="+mn-cs"/>
        </a:defRPr>
      </a:lvl1pPr>
      <a:lvl2pPr marL="2289316" indent="-880506" algn="l" rtl="0" eaLnBrk="0" fontAlgn="base" hangingPunct="0">
        <a:spcBef>
          <a:spcPct val="20000"/>
        </a:spcBef>
        <a:spcAft>
          <a:spcPct val="0"/>
        </a:spcAft>
        <a:buChar char="–"/>
        <a:defRPr sz="8600">
          <a:solidFill>
            <a:schemeClr val="tx1"/>
          </a:solidFill>
          <a:latin typeface="+mn-lt"/>
        </a:defRPr>
      </a:lvl2pPr>
      <a:lvl3pPr marL="3522023" indent="-704403" algn="l" rtl="0" eaLnBrk="0" fontAlgn="base" hangingPunct="0">
        <a:spcBef>
          <a:spcPct val="20000"/>
        </a:spcBef>
        <a:spcAft>
          <a:spcPct val="0"/>
        </a:spcAft>
        <a:buChar char="•"/>
        <a:defRPr sz="7400">
          <a:solidFill>
            <a:schemeClr val="tx1"/>
          </a:solidFill>
          <a:latin typeface="+mn-lt"/>
        </a:defRPr>
      </a:lvl3pPr>
      <a:lvl4pPr marL="4930833" indent="-704403" algn="l" rtl="0" eaLnBrk="0" fontAlgn="base" hangingPunct="0">
        <a:spcBef>
          <a:spcPct val="20000"/>
        </a:spcBef>
        <a:spcAft>
          <a:spcPct val="0"/>
        </a:spcAft>
        <a:buChar char="–"/>
        <a:defRPr sz="6200">
          <a:solidFill>
            <a:schemeClr val="tx1"/>
          </a:solidFill>
          <a:latin typeface="+mn-lt"/>
        </a:defRPr>
      </a:lvl4pPr>
      <a:lvl5pPr marL="6339643" indent="-704403" algn="l" rtl="0" eaLnBrk="0" fontAlgn="base" hangingPunct="0">
        <a:spcBef>
          <a:spcPct val="20000"/>
        </a:spcBef>
        <a:spcAft>
          <a:spcPct val="0"/>
        </a:spcAft>
        <a:buChar char="»"/>
        <a:defRPr sz="6200">
          <a:solidFill>
            <a:schemeClr val="tx1"/>
          </a:solidFill>
          <a:latin typeface="+mn-lt"/>
        </a:defRPr>
      </a:lvl5pPr>
      <a:lvl6pPr marL="7748453" indent="-704403" algn="l" rtl="0" fontAlgn="base">
        <a:spcBef>
          <a:spcPct val="20000"/>
        </a:spcBef>
        <a:spcAft>
          <a:spcPct val="0"/>
        </a:spcAft>
        <a:buChar char="»"/>
        <a:defRPr sz="6200">
          <a:solidFill>
            <a:schemeClr val="tx1"/>
          </a:solidFill>
          <a:latin typeface="+mn-lt"/>
        </a:defRPr>
      </a:lvl6pPr>
      <a:lvl7pPr marL="9157263" indent="-704403" algn="l" rtl="0" fontAlgn="base">
        <a:spcBef>
          <a:spcPct val="20000"/>
        </a:spcBef>
        <a:spcAft>
          <a:spcPct val="0"/>
        </a:spcAft>
        <a:buChar char="»"/>
        <a:defRPr sz="6200">
          <a:solidFill>
            <a:schemeClr val="tx1"/>
          </a:solidFill>
          <a:latin typeface="+mn-lt"/>
        </a:defRPr>
      </a:lvl7pPr>
      <a:lvl8pPr marL="10566073" indent="-704403" algn="l" rtl="0" fontAlgn="base">
        <a:spcBef>
          <a:spcPct val="20000"/>
        </a:spcBef>
        <a:spcAft>
          <a:spcPct val="0"/>
        </a:spcAft>
        <a:buChar char="»"/>
        <a:defRPr sz="6200">
          <a:solidFill>
            <a:schemeClr val="tx1"/>
          </a:solidFill>
          <a:latin typeface="+mn-lt"/>
        </a:defRPr>
      </a:lvl8pPr>
      <a:lvl9pPr marL="11974883" indent="-704403" algn="l" rtl="0" fontAlgn="base">
        <a:spcBef>
          <a:spcPct val="20000"/>
        </a:spcBef>
        <a:spcAft>
          <a:spcPct val="0"/>
        </a:spcAft>
        <a:buChar char="»"/>
        <a:defRPr sz="6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281762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1pPr>
      <a:lvl2pPr marL="1408810" algn="l" defTabSz="281762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2pPr>
      <a:lvl3pPr marL="2817620" algn="l" defTabSz="281762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3pPr>
      <a:lvl4pPr marL="4226430" algn="l" defTabSz="281762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35240" algn="l" defTabSz="281762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7044050" algn="l" defTabSz="281762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452857" algn="l" defTabSz="281762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861670" algn="l" defTabSz="281762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1270476" algn="l" defTabSz="281762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89208" y="1622200"/>
            <a:ext cx="15372963" cy="1164543"/>
          </a:xfrm>
        </p:spPr>
        <p:txBody>
          <a:bodyPr/>
          <a:lstStyle/>
          <a:p>
            <a:pPr algn="r" eaLnBrk="1" hangingPunct="1"/>
            <a:r>
              <a:rPr lang="en-GB" sz="2800" dirty="0">
                <a:latin typeface="Arial" charset="0"/>
              </a:rPr>
              <a:t>Jamie Browne – ESRI – HR Intern</a:t>
            </a:r>
          </a:p>
        </p:txBody>
      </p:sp>
      <p:sp>
        <p:nvSpPr>
          <p:cNvPr id="2051" name="Text Box 19"/>
          <p:cNvSpPr txBox="1">
            <a:spLocks noChangeArrowheads="1"/>
          </p:cNvSpPr>
          <p:nvPr/>
        </p:nvSpPr>
        <p:spPr bwMode="auto">
          <a:xfrm>
            <a:off x="16540117" y="3028000"/>
            <a:ext cx="866362" cy="669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81763" tIns="140881" rIns="281763" bIns="14088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2500" dirty="0"/>
          </a:p>
        </p:txBody>
      </p:sp>
      <p:sp>
        <p:nvSpPr>
          <p:cNvPr id="2055" name="Text Box 670"/>
          <p:cNvSpPr txBox="1">
            <a:spLocks noChangeArrowheads="1"/>
          </p:cNvSpPr>
          <p:nvPr/>
        </p:nvSpPr>
        <p:spPr bwMode="auto">
          <a:xfrm>
            <a:off x="946943" y="349384"/>
            <a:ext cx="20208546" cy="1115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81763" tIns="140881" rIns="281763" bIns="14088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GB" sz="5400" b="1" dirty="0"/>
              <a:t>Final Report - Poster</a:t>
            </a:r>
            <a:endParaRPr lang="en-IE" sz="5400" dirty="0"/>
          </a:p>
        </p:txBody>
      </p:sp>
      <p:sp>
        <p:nvSpPr>
          <p:cNvPr id="2058" name="Text Box 1338"/>
          <p:cNvSpPr txBox="1">
            <a:spLocks noChangeArrowheads="1"/>
          </p:cNvSpPr>
          <p:nvPr/>
        </p:nvSpPr>
        <p:spPr bwMode="auto">
          <a:xfrm>
            <a:off x="25040378" y="19895499"/>
            <a:ext cx="574275" cy="669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81763" tIns="140881" rIns="281763" bIns="14088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2500" dirty="0">
              <a:latin typeface="Arial" charset="0"/>
            </a:endParaRPr>
          </a:p>
        </p:txBody>
      </p:sp>
      <p:sp>
        <p:nvSpPr>
          <p:cNvPr id="2084" name="Rectangle 10"/>
          <p:cNvSpPr>
            <a:spLocks noChangeArrowheads="1"/>
          </p:cNvSpPr>
          <p:nvPr/>
        </p:nvSpPr>
        <p:spPr bwMode="auto">
          <a:xfrm>
            <a:off x="3173704" y="3930689"/>
            <a:ext cx="46785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bIns="0">
            <a:spAutoFit/>
          </a:bodyPr>
          <a:lstStyle/>
          <a:p>
            <a:pPr algn="ctr"/>
            <a:r>
              <a:rPr lang="en-GB" sz="3100" dirty="0">
                <a:latin typeface="Arial Rounded MT Bold" pitchFamily="34" charset="0"/>
                <a:cs typeface="Times New Roman" pitchFamily="18" charset="0"/>
              </a:rPr>
              <a:t>About ESRI</a:t>
            </a:r>
          </a:p>
        </p:txBody>
      </p:sp>
      <p:sp>
        <p:nvSpPr>
          <p:cNvPr id="2085" name="AutoShape 234"/>
          <p:cNvSpPr>
            <a:spLocks noChangeArrowheads="1"/>
          </p:cNvSpPr>
          <p:nvPr/>
        </p:nvSpPr>
        <p:spPr bwMode="auto">
          <a:xfrm>
            <a:off x="520395" y="3570555"/>
            <a:ext cx="9852563" cy="610325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IE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6666" y="3087702"/>
            <a:ext cx="19713481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7" name="Text Box 271"/>
          <p:cNvSpPr txBox="1">
            <a:spLocks noChangeArrowheads="1"/>
          </p:cNvSpPr>
          <p:nvPr/>
        </p:nvSpPr>
        <p:spPr bwMode="auto">
          <a:xfrm>
            <a:off x="15065830" y="4532367"/>
            <a:ext cx="4756248" cy="295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471" tIns="9235" rIns="18471" bIns="9235">
            <a:spAutoFit/>
          </a:bodyPr>
          <a:lstStyle>
            <a:lvl1pPr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152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152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152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152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IE" sz="1800" b="1" dirty="0"/>
              <a:t>	</a:t>
            </a:r>
            <a:endParaRPr lang="en-IE" sz="1600" dirty="0"/>
          </a:p>
        </p:txBody>
      </p:sp>
      <p:sp>
        <p:nvSpPr>
          <p:cNvPr id="22" name="AutoShape 2" descr="data:image/jpeg;base64,/9j/4AAQSkZJRgABAQAAAQABAAD/2wCEAAkGBwgHBgkIBwgKCgkLDRYPDQwMDRsUFRAWIB0iIiAdHx8kKDQsJCYxJx8fLT0tMTU3Ojo6Iys/RD84QzQ5OjcBCgoKDQwNGg8PGjclHyU3Nzc3Nzc3Nzc3Nzc3Nzc3Nzc3Nzc3Nzc3Nzc3Nzc3Nzc3Nzc3Nzc3Nzc3Nzc3Nzc3N//AABEIADsAnwMBEQACEQEDEQH/xAAbAAEAAgMBAQAAAAAAAAAAAAAABAUDBgcBAv/EADwQAAEDAwICBwUFBgcAAAAAAAECAwQABREGEiExBxMUIkFRYRUycYGRIyehsbIzQnN0hMEWFzY3U2KC/8QAGgEBAAMBAQEAAAAAAAAAAAAAAAECBAMGBf/EAC0RAAICAQQBAQYGAwAAAAAAAAABAhEDBBIhMVFBEzIzYaHBBRQiQoGRRFJx/9oADAMBAAIRAxEAPwDuNAKAUAoBQCgFAKAUAoBQCgFAKA8PKgKu5X232x5DUx7atYyAlOcfHFZs2rxYWozZpw6PNni5QXRYNLS4hK0HKVAEGu8XfK6MzW1tPtGWrAUAoBQCgFAKAUAoBQCgFAKAUAoBQHhoDVLYqanUj5kXNlxg7sNCSDnywnPDFfLxe0WpblkTj4v7H1c3snpYqGNqXmvv8yt1Q/Z509KxLfLiRsX1LW9J4+BJAz9ay66WnyZL3c/JWatBHVYsdKK58ui2N4iu2RaLNMbaeaQlKe0EJIHz4ZxWz8zCWFrBKmvJiWlnHOnmjcX/AKlxZXHnbcwuS6y69t+0W0QUk/KteByeNOTTfyMWojFZWoppfMsK7nIUAoBQCgFAKAUAoBQCgFAKAUAoDX9ZyXY9nV1CtpcWEE+h8Kw/iORww8G/8NxxnnW70OddX3EqKTsPI7cA+eDXndiq6PS71dWfbTTzyyhhlbpCd2G0bsD1q0Yyl7qsiU1H33RlgQX58pEeOje4o97I7qf+xNTjwyyz2xXJTNmjhhuk+DpNitDFnhhhgErUcuOHms+del02njghtR5fVaqepnul/BaVoM4oBQCgFAKAUAoBQCgFAKAUAoAeVAQrhb41wbQ3Lb6xCV79pPDNcsuKGRVPo6Yss8TuHZVaqtj1whxo0JtHddGeIAQMVl12CWWChDya/wAP1EcM3LJ4JtktMe0xQ2yCpw/tHDzUa7abTR08dq78nHVamWonul/RKiwY0NTqozKW1Oq3LKeajXWGKGO3Fcs45Ms8lKT66I0692+DdINtlyQ3LmkiO3tPfxzrsoSatHO6LSqkigK6+Tza7NOuCGuuMZhbvV7tu7AzjPhVoq2kGc/X0jagXaG79H0kTZkp+2cVL7/qpIA90eZH0rT+Whv9m5c/8Kbn4Lu967aYiWn2HBVc592TviRtwbwkcyo8cYJx9fI1zhgbb3OkuyXIw2vW0/tNxt1/s6YV0iRTJbbbe3ofQATwVjgeHr40lgSSlF2ugpEWxa/vN8VCehaUf9nOACRLU93W1Yydvd7wHnVp6eMLuXPoQpWRofSLf7tZDdrTpTfEYTukrdld3h4N8Mq4c+HD1qZaeEZbZS+gUmz6f6Rb0bV7dg6Y32NGN7z0kBxQ8SlIzwzRaeCltcuRudWXWoddRrXGt4gwX7jcLggLjQmuCiOHEnBxz8jXPHgc7vhL1JciHZtc3WRc5NtvWnxbpTMVUgJ7V1mQByICf7/KrZMMYq4yv+Apc8kCL0g6hutmF2s2lEuxGUbn1uy9uT4hsYyoDzq0tPCEtrkFJvotZ3SCwiwWufboDkybdCExoQXtOfHKscAPPFUWB7mm+id3Fnlp1lcxc37TqSzot88R1SGOqf6xDqUjJGccDR4Y1ui7I3eSsi9IOoLvaV3Gx6UDjEfJlKelBIJHEhvgCrHnj5VeWnxxlUpfQhSsrNa6wuV30xarhaIb8aI+4hapbcvaUOhWOqwMEg+fKrY8SjNxkyHKzoel593uVvU5fLMbU+le1LZkJe3owDuynlxJ4elZsijF/pdl0c/umoNTs9JREWzPvOIjKS1bvaADb7YP7XPup+BGa0rHjeHv6epW3ZsNz1jfFXkWaw6fbk3BuMh+UJEkJSzu/dyB3seea5Rww275PgnczWNX3S7I1Bo24z7KW7oFvhNvbeDhWvO1I3csEYOfDNd8UY7Jxvghvk2Wya2uH+KGtP6ps6LbLkJ3RVtP9YhfPgeHjtOD5jHOuMsK2b4Ssnd5N+rOWKTWv+kbz/JO/oNXxfERD6OaxNX2OF0SC2LnR13FUJbHZU+/uVkcR881reGTz3XHkomtpUXWzuWdvR716kzrfDXFUy9Lina7HUVFQG7BwSD5eBq8Z73PZy/BFdF/Dtmlu0T5Vr1ZcLvcGbe+dr0lLydhSQcqCBjnyzXNyy1UopK0X48my9F3+2lv/gL/ADNctR8ZiPulF0cn7npn8J79NdNR8dCPRiQfuD/oz+dT/lEftIrc+LYdZ6euV2WGYT9rS22+4MIQRzH4im1zxyjHux6pkgXm33rpDub9qlNSGUWlaCtviCQDyPjUbJRwq16i+S26Pz90Sf5Zz8q55/jkro0F2JjTOi7nJflRrc0lbEiVEOHGCo8FA/u8sZ9a1xf65xXbZV+htNptekl3VMi3avud4uLMZ5Tbb8lLw27CDk7MgceWRWeUstVKKSJ48lp0XH7rVkHwlfmqo1Px/wChH3TTRj/Jm2O5BQi5laiOWOtNd5K9RJfL7Ff2nY7FerZeofW2mYxLbbwhamlZ2nAOD9awTjKL5R0TNH1FcIdn6XoE26SG4kU21SQ86dqck+J+taIR3ad15IfvHusWNGXW4e0VamFqu7bCVIkR5QQpaCMpyk+8Dw4DiaYnlitu20Q6fJqUS/vPztDXXUM0BLT8lPa3cJK2gdqVH08M/OtHs+JxiufBHJf3e4xNYdJunG7C8JbNt+2lSWeKAMhWM/FIH/o+RrlCLxYZb+LD5fB1usR0KzUMJy5WK4QWFoS7JjraSpfu5Ixxq0HUkwym0jo+DZ7Rb258GC9coyNqpKWgpSjnnuIzXTJlc5OuiqVGySYzEplTEppDrSvebcTuB+tcU66LEOFYrRb0uJhW2IwHRtcDbKU7h5H0qznJ9siiZHisRY6Y8ZlpppIwltCcJA+Aqrd9kmNiBCjxTFjxGGo5BBabbASc8+Ao23ywPZ8HsfYxEj9m/wCHqhs+nKlu7B8SrVb5sVMWXBjvR0e60tsFKfgPCpUmnaB4xaLdHIMeBGbIRsBQ2kd3y5cqOTfbIozMw4rEbszEdptgDb1SUAJx8KNt9kniYENMPsaIrCY2MFnqxs+nKot3YI0Gw2i3qWqFbYcdSxhRbZCcj1qznJ9sikSo0KLFjliNGaaZOctIQAk558BVW2+yTGm2wUw1QkxI6YqveZDYCCD5iptrkC22yBa21NW2IxFbUrcpLKAkE+uKSlKXLZFHlytNtuiEouUGNKQk5SHmwrB9M0UmuiSNI03Y5SkLkWiE6pACQVMJJAHKre0l5IpEiZZ7ZOYRHmwIr7KBhCHGkkJHoMVVSad2TR9262QbWz1NthsRWic7GUBI/CkpOT5YJtQBQCgFAKAUAoBQCgFAKAUAoBQCgFAKAUAoBQCgP//Z"/>
          <p:cNvSpPr>
            <a:spLocks noChangeAspect="1" noChangeArrowheads="1"/>
          </p:cNvSpPr>
          <p:nvPr/>
        </p:nvSpPr>
        <p:spPr bwMode="auto">
          <a:xfrm>
            <a:off x="63500" y="-136525"/>
            <a:ext cx="1514475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 dirty="0"/>
          </a:p>
        </p:txBody>
      </p:sp>
      <p:sp>
        <p:nvSpPr>
          <p:cNvPr id="30" name="Rectangle 29"/>
          <p:cNvSpPr/>
          <p:nvPr/>
        </p:nvSpPr>
        <p:spPr>
          <a:xfrm>
            <a:off x="11383407" y="15638708"/>
            <a:ext cx="865027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E" sz="1600" dirty="0">
              <a:latin typeface="Lucida Sans" panose="020B0602030504020204" pitchFamily="34" charset="0"/>
            </a:endParaRPr>
          </a:p>
        </p:txBody>
      </p:sp>
      <p:sp>
        <p:nvSpPr>
          <p:cNvPr id="8" name="AutoShape 2" descr="data:image/jpeg;base64,/9j/4AAQSkZJRgABAQAAAQABAAD/2wCEAAkGBxASEhQUEhMVFhUUFRUUGBgYFRoXHBsUFRYWFhkYGBoYHCggGxslHBkWITEhJSorLjEuFx8zODMuOCgtLisBCgoKDg0OGxAQGy8lICQsLC00OCwsLTQsLywsLC8tLC8wLCwsMCwsLywyLC8sNCwsLCwvNCwsLDQsLC0sLCwsNP/AABEIAKEBOAMBEQACEQEDEQH/xAAcAAABBQEBAQAAAAAAAAAAAAAAAQMEBQYCCAf/xABFEAACAQMCAwMHCQcCBQUBAAABAgMABBESIQUTMQZBURciUmFxk9EUFSMyM1SRsdMHQlNzgaGyYnIkNIKSwUOio+Hig//EABoBAQADAQEBAAAAAAAAAAAAAAABAgMEBQb/xAA5EQACAgECAwUHBAAEBwEAAAAAAQIRAwQhEjFRE0FhcaEFIoGRwdHwFDKx4SMkQpIVFlJigqLxBv/aAAwDAQACEQMRAD8A+IKhNAGn2fjQCYoBMUAYoAxQBQBQCUAUAUAUAUAUAUAUAUAUAUAUAUAUAtAFAa/gH7NeJXkCXECRmOTVpJlVT5rFDsTnqpoCef2PcY/hxe/T40Ankg4v6EXv0+NAdr+xvjJ6Rxe+T40B15GONfwovfJ8aAPIvxr+FF75PjQB5F+NfwovfJ8aAPIvxr+FF75PjQEGP9l3EzO0GiMSrjzWlVdQK6soTs+3XGcYNAOX/wCynikIHMWIFiAq85SzEkKAqjc7kD+tAS/Ivxr+FF75PjQB5F+NfwovfJ8aATyL8a/hRe+T40AeRfjX8KL3yfGgF8i/Gv4UXvk+NAZ/sbbq1xDkAjmx9f8AetAesH4VajrBF7pfhQHHzZafd4vdJ8KAPmu0+7w+6T4UAfNdn93h90nwoA+arP7vD7pPhQB81Wf3eH3SfCgD5qs/u8Puk+FAHzVZ/d4fdJ8KAPmqz+7w+6T4UAfNVn93h90nwoBfmmz+7w+6T4UAnzTZ/d4fdJ8KAPmmz+7w+6T4UAvzTafd4fdJ8KAPmm0+7w+6T4UAfNNp93h90nwoA+abT7vD7pPhQB802n3eH3SfCgD5ptPu8Puk+FAHzTafd4fdJ8KAPmm0+7w+6T4UAfNNp93h90nwoA+abT7vD7pPhQEmGKJAFRFVR0AUAb79BQHWE9EfgKAAiH90fgKAhO+JWA6AD8qAlq9AOqaArOOcXaDSFiaRnz0xgAeonU5/0qCfZQEawuruZSwflnPSS0ZP/a0uf71NFbFk4U8rOZyh1IigxqyMHjZmRxljpZSxwQT1pQsiRcNuhMjEo5VMtM+2qdjgFYl30omoKuoAcxjud6ULOr6+jWTlPcO8u2VEghVcjIzow2SNwvnNjfGN6DcLXlh1ZpboaTnSEutB9TGQHV7dvZUEl3b8TgdtKSoW9HUNX/b1oSS6AWgPI/YgfTwfzY/81oD1ncd1AM0AUAUAooAoAoBaAKAKAWgCgCgAUAtAFAFAFAFAFAFAIaAKAKAKA6i60BVXTYnb2L+VAS4moBOJXhiiZ1AL9EUkgM56DYEn2AE7bCgM7La8RGmQM2tmGVjSIMVG/wBK8pOEG/mJgnP7u5qSpN4feyFneZmSNOsjSRiItnBUDSDgb75PhknNCC9RwwypBHiDnpt3VIFZcgjx222oBm0s44gRGgXUcsQN2Y9WZurH1nJoB40BR3nDo4l5sk7NoOoNMkc2GJ2xhAw/6SKgmybwXirzEhkyuNSyqPo3HQgAnKsPA52OxO+ILFvQHknsT9tB/Nj/AM1oD1jcd1AM0AUAUBFXicBmMAkUyhS5QbkKCBvjYdRsd6pxx4uG9zd6XMsPbuPuXV+JLq5gFAKKAKAKAWgCgCgCgFoAoAoAoAoAoAoBKAKAKAKA6i60BTX5/wCIb2L+VASoDQFbLbyzTMyysEHmDACquwDYP13fVnLKyADA3INSQ2TrfhXKikSKWQu4bDyyPLhyuA2GbYDY6VwKkqYjtVbxpOlvLbm5UQIyK2TqOplbSiq2lUCx7YCjWCSSQa49XKSSp0dGnUXdqw4JbLFJI9orwzaWxBISkQRh5wjTHmjmYfUFPnE9zEVyY9VPG1xbo3ngjO62ZZx395Z/JkJ5tusqxySMdUgjk+jUNkZYrIyHX3qDq3GW6dPrFOoy5mOXTuNyXI21dxzBQAKAzdzY3MU3yjUJVDZZIU5LhO/YFueBt5jYPUg5wKglM09tOkiq6MGVgGUjoQdwRUFjyb2L+2t/5sX+a0B6xuO6gGRQFDxW8eO+sxk6JlnjIztqAV1JHjtj8awnJrLHo7PU0uGOTQ53XvRcX41umc9peLyKy21rvczDbwij6GV/DHd/56FmyNe5D9z9PEn2do4Si9TqNsUf/Z90V9fxj/Z3g1vaAxowaZgHkZmzI+SRqO+Quc47uvfmpxY449lz9TPX63Pq2sk1UFtFJe6vDpdflFxzFzpyM9cZ3x7K2s8/hdXWwoYbjIyOvq796Cmtxc0IOYZlcZRgw6ZUgj8RUJp8i04Sg6kqfiU1zKw4jCoY4NtMWXO2zpg48c99ZNvtkvBno44xfs/JJrfjjXydl6K2PMDFAJmgFoDN9rO1PyRo4kj1yyjK6mCIN8bse/Pdt7a58+fs2kluz2PZnsr9XGWScqjHnSt/L88iFHwzjFxgzXaW6H9yBcnH+7/9GqKGef7pV5HTLVey9PtixOb6ze3y/pGugj0Iqli2lQCzYycDGpsbZPU11JUqPBnLjm5JVb5LkvBHUcgYZUgjxByP7VKdlZRcXTVBzFzpyNXXGd8eOKWOF1xVsdUIGzOmoJqXWQWC5GSoIBIHXGSN/XUWrotwS4eOtuV91+ZBTiP/ABMsR0hI4onyTg65GlBBycY0op/GqcfvuPRL6nS9N/lo5VdylJfBKP1bLAGtDkFoANALF1oCm4h/zDexfyoDjiDOIW0MEOw1EE4BIBwFIJYjIABG5FAdcCs5ky0srNqwFj0xhY1HcNCglvHJPgPE2KHPbG8eK31IzLmWFSUwG0mQZUE7DV9TORjXnIxVZOlZKVuj52t/9JJLFBk2HLSXTJOzQxliXVuc30oKhi2Ix9UHOVFc2XiywacfVG8KhJNM0NtxmWVwQiIMOUV/O5mO5J4mZFfAJ5ZGTnboccWPSwmqUt/I6J55Rd8OxMvZUubJ3UMVlgZgDlWwyZA23U/lXLC8eVX3M3l70Nu9Gl4PA6R+dO0wJ1IzKoYRkAqpKga8ekdz3+NfRHkE6gCgKzjPDZJtBSZ49GTo/wDTkJxgShcOQMbaWHXcGgHuzojEOhI+XoZlePUW0yE623O5B1age8MDgdKqXPLvYz7a3/mxf5rQHrG47qAZFAZH9o0zRJbXCjJguVb+mliR7DgD+tcmrfCoy6M+g/8Az8FmnlwP/XBr1X8XZN7HcKeNGnn3uLk8yQnuU/VQeAAxt/TuFX0+NpcUubOb2tq45JrBh2x49l4vvfx/OY/cTLJdvCqYcWp1TqQHQSNhUU467Fv6CrNp5HGu7mZY4Sx6SOZytce0XydLdv8AgpH4eloEmkit5oldG56FkmB1AKxJY8zfGQGGc9O6sOBY6k0muvf/AGemtRPVuWKE5wk0/ddOHLdbJcPha26941d35ituISgnnz3MkEYX6+VCxKFxvkLqbaolPhhN97dfQvi06y6nTY2vchBSd8t7k77t3SLa+njuTZxlwYZg0j7/AGhjRWWM+0ksR36DWsmp8K7n6+BwYYT0qz5FGpwpLb9ttpy+ifiV/HDFBeQNbtoRDruUhUkBFGlGdYx/qZfEjHo7UyVHInH41/R16NZM+jyRzK29oOTXN7tJy8k+l+ZbWbCTiMjjOI7SJRkEfau0nQ7g4VdjWsd8zfgvU4cqeP2fGD5yySf+1JfVmgrc8kzfFOxVvPK8rS3ClzkhZMLnGNgVOK556aMpW2/mezpvbefBiWOMYNLrHf8AkkcE7J2tq/MjDl8EankLbHrtsP7VbHp4Y3aMdZ7X1Oqh2eSq6JJf2XtbHmGNl47Z3BktuJRpE6OwVZNWCnQSLJgBSd9wa5HlhO4ZVX51PoY6DVadR1Ggk5JpXVc+jj3/ACIjQycNBmtZxPaDd4WcMVUn60bDw8Pxz1FKeH3oO49PsbqeP2k+x1OPgy90kmk30kvzwok3i3HEXZoWja3iZUEUhdQ5aNJOY/L3YDWAEOxq0uLM/d5L7fmxlieD2dBLKmskk3aptVJqley5fu5oem4dLaxR2ttIqS3UshaUIFVcRlm0INl2VVAHrPWrODhFQi92zOGpx6rLLU54twxxVK7b3pW+/m2/lyHuz/ZZopVmlEYdAwUR6mJLjDPLLJ58h8BsBmpxYHGXFL0+r7zPXe1Y5cTw47adXxUqrkoxW0fPmzUV0niFNeXMbXkcHKDMYJXZ84KRsQmARv5xyOo6VjKSeRRruZ6GHHOOklm4qXFFJdza39Cv4B2etNVwxgRtNwyJzBzCqoiL1fJ+sGP9apiwwt7d51672jquHGlNq4Jutk2233UuVI1AAGw6Cuk8Ru92LQCUB1F1oCm4j9u3sX8qApe1CXLcoQsETJBf97muVjiVB0/eZixzgLkb4IBmj4TZJBGkaZ0oMZJJJPUsxO5YnJJPUk1YoRu0d0NDQoC0rrlcHAQg5SV2/dAYAjqSV2BwcY5s0MSuRpjxym9jOwcHmGp5JQ7s4mdUijhSWVCCplKrqcjAGScd+K816+Ta22Oz9MkmUXyGxkuZ57aa7Fxd6CYjGQkbZXUzErpJXSehJUjbpXZmy4+HivdcjDHCd0bGytiiEM2WZndjjA1SMWOBnYb9K8jLk7Sbkd0IcEaJnZAobZDGz6NKARuMcvCDKrkBim4IySMEYOMV9FF2rPJfMu6kgKAhcWtJJY9McrRNkHIGcgZ81twwU+KlTt1oCL2ZjUNNqDrOOWsqtK8qkDVokjMhJKsC2/XzSD9WqlkeZuxv21v/ADov81oSesrjuoBigGL+ximTRKoZdStg+KEMP7iqyipKmbYM+TBLjxunTXzVEirGIzFaRq7yKoDyadbd50DC/gKqopNvqayzTlCMG9o3Xhe7IMPZyyWQSLAgYHI64B65CZ0g+sDNUWHGnaR0y9p6uWPs3kdevk3za8LHl4LbCc3HKXnH9/fPTGQM4BxtnGat2UOLirczet1Dw9hxvg6fm9eHI4uOAWjo0bQJpZ+YQBp8/pqBXBDesVDwwapotD2hqoTU45HaVddum/cSeG8Oht10wxqi9TpHU+JPUn1mrQhGCqKMtRqcuolxZZOT8fzYdjtkVncKAz6dR7zpGFz7BUqKTszlknKKg3srrwvmO1JQKAWgCgIvEOGwTjTNEkgHTUoOPYe7+lVlCMtpKzfBqc2B8WKTi/BlEOwPDNWrkd+ccyTH4aulYfpMV8j0/wDmD2hw12novsWd12etJGDNEMgAeazJkKMAEIQGAG29avDBu2jix+0dTjjwxnt4pPnzq06vwH7jhVu8axNGpRcFR00kZwVI3U7nceNS8cWqa2MserzQyPJGT4nz8fPuYcO4VBBnlJpzgElmYkDplmJP96QxxjyQ1GrzZ67SV14JL5JJE2rnOMLaRiRpQvnsqoW33VSSB4Dcmo4Vd95o803jWNv3U268Xz/g5g4fEkkkqIA8unWwz52npnuqFCKbaW7LT1GWeOOOUrjG6XSyTVjESgCgOoutAU3Eft29i/lQFT2mnkQWxjXU3yjCr3FzBME1Y6KHKknwBoGXHZ7ULaEyOXYxozudtTMoZmx3ZJO3dVihWWMwKcxyNUo5rE+DDIHsVdK+xa+f1E3kyNnrYoqEEhu845aRY5s8SZGQGcAkEZ+qd+nqqkcU5ftVlnOK5shXl3ZNHLIrxqxiZi6kJIUC5JB2bBAG4q/Bki0mn8eRXig02mcdg5A9hbSDOZIkLksTlwNLHc7EkEnHfUahVkaGLeCZqeysoNpAAcmONYW9UkI5bg+sMpr3sbuKaPLmqk0WtXKhQFR2gubiILJEU5an6bUhYrGf/VXDLnT1YejkjcYII6tln+VpzEGORKDIn1H8+EoGB3VhmTAORhjgnfFSyR5k7HfbW/8AOi/zWhJ6yuO6gGKAWgCgCgCgFoAoAoBaAKAKAKAWgCgCgCgCgCgCgCgCgEoAoAoDqLrQFNxH7dvYv5UBIhQHGR/9bYyP6E0BRdm+KyASLOvLit4+WupSGZrfKTyetN4wvjue8VJVoOH9kMAapJFUqcRgqNOrARCyqHcIgA85iDtkYGKx/T4+Lir88i/bTqrL+x4NbQLpjiRVyp6b6hgAljuT8fWa25GY5dcLt5YzFJEjxtnKMoZdzk7Hpv4VIM9bcDXh6COAE2wJ0rks0Rdiep3aPJ69VzvkZK+brNK5Xkidmnz17siX2ZuGR5oJIymZZJYmJGJFZsvjvDK+rIPcVPjjq019lGzDN+90aHFdBkV/HZ5I4jJHglGRiCdIZNQDAnBwMEnOO4UB1FdrKHjdGR9J1RvjOk5GoEEqy+sE9cHB2oBOyev5Dacwkv8AJ4dRPUty1yT66qXPLvY77a3/AJ0X+a0B6zuO6gGKAy/bHj0cZjtxOsLSk8yTVgxQgZYjvDsCAvtz3V6Oh0sp3l4eJLkur+y5s58+VKoXV+iG+w/E4RAEDsQ1zNHFkOcpqkdAGYbjQjHOdu+ra/DN5OKuUU3y57J7ebI0848NJ97r1NHNxKBIuc0iiP0ids504Hic7YFcEcM5T4EtzdzSVt7FX2d4lz5rsqzsitGArKyaToOQFcAjICncdTXRqcPZ48aaV78t736ozxz4nKhy/wCPKhgGmUNIQzR8pndYyjncIDvqCjYnHsqMelclJ2qXfaSu118CZZarnv4Hd92kgiIUiRn5fOMapl0iG5dwSAoHgTnwBqMekyTVqqurb2b6LqJZYx2+PwHpeOW4YIrF3P7kamRh62CjzR62xVFpsjXE1S6vZf38CzyRuiRe8Rii1azusbSkAEnQmASPE5IGO/NUhilOq73XxZMpKPMlg1mWKK77Y8Pido3nAdGKsoRyQwOCMBa7IaDUTipRjs/FfcxlnxxdNlxaXCyIrpnSwyMgqcH1MAR/WuWcHCTi+aNU01aMvc9o4YeIzCaVkSOCNANLsut2MjMdIIBC6Bk+J9dehHSTyaWLgrbk33XS2XP4nO80Y5XxPkh3snxeNbNXeQlTNOkX1nd1Er6FUbsx0/2FRrMEnncYrui33JbK/BE4ci4Lvvf8lonH4WWNkEjmTXpRUJbEbaXYjuUHbJODkYzkVzPTTTadKq79t+Rp2sXVd48nGrYxc3nII8ldROkBgCSDqxgjB2qr0+VT4OF2T2kau9juy4lHKrOuoIu+p0aMEdSy6wMr6+lRPDKDUXz8Hf8ABKkmrKS0uZb+ZZIy0dnC+pWBKtcSKdj48kH/ALvy6pwhpoOMt5tfCK+/8GSbyStftXr/AEVt3xa6e5aG4n+QIXKxYjDc1e4idsqCfDANdEMGKOJZMce0db78v/FbmbnNz4ZPh6ePx5GkSdLVUh1TzPhm3zLJpzuznuGTgfgAcVwOMszc6UV8l5L88zdNQSjuyZZ30UycyJwyHPnDp5pIP4EGsp45wlwyVMtGSkrRxacRilICEnMUc2cHGiXVoO/edJ2qZ4pQVy6tfFc/5EZqXLz+Y/cS6FLaWbGNlAJ3IGQCR0zn2A9elVjHidXXmS3RVNx1PlJiUSOFUBtELtiQuRuwXAGFPXb8K6P0z7LjdLza5V0M+0XFw/Qu4utcpqU/Eft29i/lQEi3oCD2ssy9vrXVqheOXzQSTGkiNKmB9YNGGGnxC94FAVvGe1oj5nLkjO9rNB56gTWzSRiflsdmYDmZAyRlfEVJQ64j85TJcpHb6Fl08tnmRZFbQgLAIXUgMveR3HDbijssmim7RcY4hBPJGs0Qd4kVVwzKzZUCXB2iODJlctkRZ7xWc58LSRrgw9q6uvPkd9nZnjRbdnaeVI/MZz5yxsfOZn3OnIAC752Hdtz6jM8dM656Ps3T7y5tZI3hIuLkqUkkxoCro0SMBJnSxUf6mOPGtcD4saZyZFUmh8/KpFSHnrz45sSaowVYRASBiF0kK2qI7ZwXxvjfYyJHE7ky28sLrolbTCyZzgynSGRsDUmNTBsDZTkAggSRW5ZcbsGmjPLYJKM6HIzjUNLA46ggnbxAPcKgsT40CgADAAAA8ANgKA8k9jvtrf8AnRf5rQHrO47qAYoCrsuFkXM88mhjJy1j2yVijXvyNmLMx28BXTkz3ihjje134t/1RnGHvuTKjh/CboRKY9KSR3N4V5oOnRM7gOAvUgEEDv3GRnNdOTPic3xbpxhy6pLYzjCVbc7fPxHY+z1xGsCRyxSC3ZzHzUbbWuA7aTh3UlsfV2brneqvV45uTlFriq6fTu35J/ELFJJJO66k+24GIhqjducVfXIcfSu2ogyDHQMcjHQbDbasZ6nj2kvd2pdF4ea59efMusfDuuf8jlrwx4/kwVtQhjaJtROTqVPPB9LKd/cxqs8ynx2v3O9vjt5b+hKg1XgR77gbySynWgin5Yk2PMMcYwYVPQIxySevnsMdCNMepjCEdt43XS33+a+iIljbb6P8om8J4aITOdiZpmlyBjYhVVT7AP71jmzdoor/AKVRaEOG/FlLxuS2nlhCylZ1njjMWdLMiyrI4dDuUCoXB6dDkg114FlxQlcfdabvxppU+u9GU3GTVPe/qaqvOOgWgCgIVpw5Y5ppgxzPy9S9wMalcj2jH4VrPK5Y4wf+m/UooVJvqZ2z7MSBQJI4JNL3ChZckaJJzIJFKg4JBAII7hvXdPWRv3W1ajy6qNUYxw7bpPnz8XZb3Fjcq4e3MAJhWFg4YKugsytGF6jziNJI6LvtXNHJjceHJfNvat7635c/Q0cZJ3GuhGXswAiJzCyi4S4cMq4LgszlQq7amIOCSBjAxV3rG5OVU+FxVXy5L5Ijstqvvsl9ouFvdLHHr0w8wNOMkF41BIQEdxbTnptWemzxwtyr3q28H1+ROWDnS7u8nXVmkkTQkYRkMeF83CkY83HTFYwySjNT7073NHFNUZ674PxHQYhLbXMJGNNzGytpHTLRZDH14Bruhn03Fx8MoS/7X9/uYShkqrTXj/QvC+CX1uqhJYXcxJE7SBzoEbysmjvcASacMR9UHO+KjLqMGVu4tK21Vb2ld9OV7XzEMc496/L+5OtbeGwh0vI5iZjkuF0oz5LElVGlWYk77AsAMDArGc56mdpb+HN1y5vel0LpRxR3ewx2Nto0WflSGSPnBI3La8xxxRIFDDYqrB1Hsq+tnKTjxKnW65btt+qplcEUk6dq9vki04xZtNHy1bSC8ZY755aurOox0JAIz6658ORY5cTV7P51t8jWceJULDbuJpXJUrIEx11AqCMeGnv9rGolJOEY96sJO2ydF1rMsU/Eft29i/lQDolCKzN0VSx9gGTQHHBeLtK5R4jE2nWoLhtSAgHOPqsCVyNx5wwTvjHFnhkvh7jSeOUOZIuOAwEmSJEhmzqEqIoYseuvAGtT3g+roQCNjMjXK3SxPI2nmDA0K50soxgqSMox32OeuCTsaNkJDHDeCyuqNK8ivgqeYEMq4JGBJGcFD9bS2v63WolFS5olNrkZ3gtvCLy4Yri4XVHrXUEeEOF81c6QwZBqA3Bb/VXla2M483sehgycSp9xJS31maBdRdpnfGQq8uaEqOmNeWJyDk6Y3x0Ge3RyTxLwOXOqmzS9nrYYMzAGZgYHfprFvJJGHA6Lqxq28QN8CukxJ81hG0scpHnxhwu+3n4BJHecAgeGpvGgJNAAoDyR2O+2t/50X+a0B6zuO6gGKAKAWgCgCgCgCgFoBNIznAz0zjfHhmpt8gLUAKAWgCgCgCgCgCgCgCgCgA0AiqAMAAAdw2o3YCgCgO4utAU/Eft29i/lQDyxBlKsMhgVI9RGDQGfieS2lXnMGELg69OnVbSAx6m3xlWKliMfZ5wMivPjBYM6rkzqcu0x+KNxXoHKReK/ZN/T8xRhHd9OURiN2wdI8W7hQHzviXFOVygsMqRQNcF7huVlhL55CK0mWdmbJBH1k6NjFedqdTp3NYJy961sk3/CNsfFH3kX9pxKAW7fJEdbhlIjjnSSJ2lfo7iQZYZALOAcKuO4CvQjFRVIybbdsl9ib4tbrExy8KRgHoXhZfopSO5iAQw7nR6kg0NAFAAoDyT2O+2t/wCdF/mtAesrjuoBigFxQCUAtAFAFAFALQCMwAyTgDcn1UAI4IBBBBGQQcgg9CD4UAtAFAFALQBQBigFxQCUAUAUAlAFAFAFAdxdaAp+I/bt7F/KgC7naOGR0ALJG7AHYZVSRmjBheNTBdEkwK5bU7oWmuBCQSSQEIVCQqsoBUBjjoMePxyyN27/AIO/hUFy+5rOyZIdEjMwhWElklZmKnUqxfaEspIEm2eg3HSuvSZMk74naMM8YRqjQcYcCFySAAMkk4AAIJJPhXYznRm7njiS8yTdeVLDCFdWXEU8qR8/zgMh1LEMOgGNjqFSCBb8EtL6WGSSNWODcRyOzM3KEqOAqEaUDAp44ye+vLwTjqM0uCe0ZbpKre63fNo0aaW6NDfP573ITmLDEVjC6dTZOqUqWIAB0xjOf3TXqGZVMGtm+VMhjRJPPUspKw3ODKG0sRhZdMucnYuB1oDZ0AUACgPJPY37a3/nRf5rQHrK47qAYoD55+0+2tVms5ZIZJZZZVhARpNYhRZHfk6XULISVGcj+uDQF52TkuILWV75njjR2aP5RIrypbhR9u67E51EdTggEk0B3Z9tbaQTEJKFiWJgxUeeZjpjRFDFhIxxhHCt5ynGDmgJ3D+0Eck3yZ0khuOWZuU+knlAquvVGzJjU2Oucq3hQGe7R9qIJJLRImlx8vii5qgrE0g1Ax8w4D43yBkEjHWgNH2k49FZxB3Bd3bRFEm7yynoiD8z3CgMoEvbWW2u7lwZ7y8htpY13jit3SXRCme8PpYv3n1dQKle0stxwvjTtIWxdT28OO6OXlxRqvqy39zQG3TtBBGRbQpJPNCqI0UKD6MAADWzlUQY6ZbJwcZoA7S8ceG3mIimEhYwwlE5uqR1Xlv5uQgLOB9Jp3HrGQH7jtFFFCJbhJINTiNI3CmR3PQIsbNnO/ftgk4G9ASOAcXS7h5qI6LqdMNpOdDaSQY2ZWXI2IJFANce7Qw2mjmrMderHLgkl+rjOdAOOvf66AOBcfju9fLiuECY3mgeINnP1C487pvjpkUA9xzglveRiK4TXGGD6dbKCQCBnQRkbnY7UBjewPZSxS6vZo4QhgvDDDhn81UhjDbasEFmbrmgL217QSveTRpb3LwoIIs8pYwk2uUyuxmZWK6GhIKhsgZGe8DS0AUAUAUAUAUB1F1oCn4j9u3sX8qAkRKCMEZBGCD3g91AUI7LzhJI4nhjRnZgdDsWRmJ5TDI0AL5moFthsB0HJLSRlPis3jnajVDMcspnVYCsF3nRKjDmLy1UtlwCpeP6oVwQQX7vOWstNDJjyOD5F80oThxLmSrCaS8kHylRGFiSQRRyuyvlmBZ2IXUFZcadPeCScgD0DlKziBjlPFbViG1rzQ/cHEKEwuwOdSaUYdPNfxUmokm00gUvZngCQahClxdHUTHA8uILYEYKSTfVZwR5yJrKnAwSNZ5tPg4Up5Eu0aptKr/PyuRaT7lyNdYcEvGfXdXhK/wIAVjGe5nctI/4qPVXUVJLWUa3QDgussZxrYuA8R3wGOMsr/8Ax1FE2TuzjlA9sxybfToJ6m3fPKJ8SNLRk9Ty899SQXNAAoDyT2M+2t/50X+a0B6yuO6gGKAqO0PZy3veSLhdawu0mggFW1RvHhgf92QRuCooClPZa6QG2SfXaao5ozMTJJBJDKkyRnJHPgLKBpLBgNs0BZ/Mk5t+XzLdJFlSaMw2xjjVkYOA0ZlbUCQQSGU4bbBGaA4g7NuztNcXDPcMjRh4gYUSJgfo1j1NkajqyxJJA3A2oBrhXZMBVW6dJhHD8niRIzDHHFhQxVdbHmNpGXztjzcb5AkWfZvTetdSyGUpEkNuG3MS4+kbOfOdz1bAONqAk9qeC/LLZ4Q5jfKSRyAZKSxsHRsd+4GfUTQGVsf2dtC1uiTL8nHyaW5XSQ0lxag6HXfAV2Klgd/o18TQGv4TwoQPcvq1G4nM52xjMccYXrvjR19dAQT2dYRSqso5st38r1tHldSzI8asgYEqqRxp9YfVz6qAe4/wRp3jkRog0aSR6Z4TPGySmMnKB0OsGNcHPQsMb7AWtojKiq5UsFAJRNC5HooWbSPVk0A7mgCgK3jtpdSxhbW5W3fVu5hE3m4OwVmABzjfegKDh/YV42d24jeEyyGaQRmOBXkKqpJCJkZCjoR0oDR2Vi0ctw+oFJmSQLpwyuI1jbLasMpCJgYGN9znYCdQBQBQBQBQCUB3D1oCn4j9u3sX8qAlW9AToqAwnZccu4uru8Ekc90/R4pAkVvH5scfNK8vOBqbB6/jQF+t5FKVW0KO5UrzEwyRRkgkll83PTCdScdwJAGd4ta40xxxM6TXeTh8OI4FWBz4sH0yZPfzs5yRkDTdn7kvF9VAqnSmhSq6MKQArbjSSUPrQnboALKgKWeEz3XXMcAAOHdGWZgScFD53maMg9z9+aAsLBc3UzY2EMCZ/wBWqdiP6Aof+qgLegFFAeSexf21v/Ni/wA1oD1jcd1AMUAUAUAUAUAUAtAFAFAFAFAFAFALQBQBQBQBQBQBQCUAUAUAUB3D1oCn4h9u3sX8qAlW9AToqAfoCJxW5McTsuNWNKZ6cxyFQH1aiKArbmIRRRKuSEeBPXjWqZP45oCxoCHxKZlUKpw8jCNT4E5JYesKGb/poCO3BYx50LPC+2WTB1Y/iK4Kuf8AURq9YoDnsoZ9dyJHhlUS7yRqyEy6VBQqWYDSgjGQeufA0BoqABQHkvsV9tB/Ni/zWgPV9x3UAzQBmgCgCgCgCgCgFoAoAoAoAoAoAoAoAoAoAoAoAoAoAoAoAoDuHrQFPxD/AJhvYv5UBKt6AnRUA/QFZenXMqd0Q5jf72yqD+g1nH+00BF7QTBIHc7hCj/9jq3/AIqG0lbBYVIG5YFYoWGSja19TaWTP/azD+tAQ3t7olgZowhzgrCwdR6mMpXVj97T/SgF4dGIbkxoMRzRawB3PAUjJ9epHjH/APP10BeUACgPJnYn7aD+bH/mtAerrjuoBmgKTjlyySoVGdCMxOCQoYhdZA6gYNeN7Rzzx5oOCvhTfle1teG5w6rJKORNdyfwvaywtIhGmQWkLEMWzksWwMjJxjHd4Cu/BjWLHabk3u31vv6V4dDoxx4I2t79RRfxl9AzkHSTjYNvgE+JwcVK1WN5OzXO65bJ9L8fzuJWaLlwg/EIwwTcnUF2GQGPcT4+zOO+ktVjU+Dm7rbr+dOXN7B5oqXD8DqK9VjsGI387Ttt19fd4VaGojN7J11rbb19BHKpcrGrW+1FzhtOo4JXSAqqM5zg/WDVnh1PG5OnVunVKkt+e/OysM3E26deXh97O+FOGhQ5zld/b3/3zVtHPjwQld7eveTp3eOLA8Qj1BRkknTkDI1AZxnvPszjvp+rx8fAt9625X0/+XXeO3hxcJzaXutmwrldWFOnSMBRnOrB+tmq4dR2kpUnV7bV3LrT52Rjy8UnSdeXgOPd/VARi7DVp2Gkf6jnA32q8s9VFRbbV1tt5vkWeXkkt33fcfjfIBwRkA4OxGe4+utoy4opmkXas5uJ1RSzdB4Anrt0FVy5Y44ucuS/O4ic1BcTI9vxOJ2CrqJP+hgP6kjasMWtxZZcML/2v7GUNRCbqN/JkmaIOpVuh9eP7iuicFOLjLkzWUVJUyr+nSUxxtrCoHxId9yRgMBnu7683/MY8zx4pcSSTqXi3smlfzs5f8WE+CDule/3JUXE00sXyhQZZW6geIx1HrFdUNZDhk5+6480+77ryNY6iNNy2a52O2l2JMjSykBT52N1bODsfUdjvWmHULK2qaqnv0d0/Tv3LY8qne1efiPSNgZAJ3Gwx3nGd/DrWsm0rSs0bpERb3MhUK5AAH1CAGy2ck42xiuZam8rik2lXd327514fQxWW5tJOvLvJtdZuFAFAFAdw9aApuIf8w3sX8qAl29AToqAfoDI9qrq5sRJcRCOZZZE+if6MhuWqfbltKLhBjUv1mxncVnlyLHHid0uiv0RKVmF7YdvIpo/kl9bXlikrAPKAG2XDAIwHnAsBkgHYY79uLJq3mwuWkcZvo33ffzoso0/eNRZds1SCDEUlxqQqJYmiKPy8KWOZNSk5UlSuQSR3VppdbDO3BpqaStNcvuvEiUa37hqbtdeSKeRDAndmVpWIPrTQh/vXaVLLsYL65WWS7uAV5miMQoI18zZzk6mPnZXr+4aA01twuNH1gyFgpUF5XfAYqTgMxAzpX8KAm0ACgPJnYf7aD+bH/mtAerrjuoBigI4tjzS+2DGEx7GJ/DeufsX27ydzil6t/Uy7P8AxOPwojpw5hlA30WpWA3yMNqKD/ScVhHSSinjT9y011VO2vJmawNe6n7tp/15D5sVwwBOWkEpP+oMG/DbFbfpYpNLvkpfFNP6UX7FU673fqc2lmUP7neNWnDkddzmow6fs3e3nW782RjxcD7vluAtG5gclBgk5VSGI3wrHOCN/wC3dUfp5PKptrboqb8Hvy/Nh2T4+Lb4Lf4nYtTy3Qt9bXggdA5J39eSav2L7KWNvnfr9dy3Zvgcb536gtsVbKEBTjUpGegxlTnY4A9W1FhcJXB0nzXpt0/gLG4v3Xt+cjixszHj6mw06guGOOmo5qmn0/ZdOVXW782VxYuDp8tx2KFlVxkbs5U46aiTv44J/ACtYY5RjJXzba+Lv0v5F4xaTV9fUZjs2THLK/UVDqB/czgjHtO1ZQ08sTTxtftS38L39WUWKUP2dEt/AkQxuDl3zt0ChR7e8/3rbHCadzlfkqX1fqaRjJbyf2+/qPZrUuGaA5kBIIBwSNjjOD44NVkm00nTIabWxWrY3AcuJlywCnMfcucfveuuBabUqbn2itpL9vS/HxOVYcqk5cSvy/s6k4YzZZ5NT4AHm4XAYMQQNyDjxqZaKU3xTnctu6lSadV411JenlLeUrfltzsl2sBXUWOpmOWOMDbYADuAH/murDicLcnbfP8ArwRtCHDbe7Yt1BrAGcDUpPrCnOP64FTmx9pFRvvT+TuickONV4oWOIhnORhiD6wQAv4bf3NTCDjOTvZ1/FfQRi1JvqO1oXCgEoAoByHrQFPfD/iG9i/lQEyEUBNioB6gI3FIo3hlWQgI0bq5YgDQVIOSdgMZoD4zb3EUtqIJJIuTLGuqKXcxvtvFlgU3zgHYbYxuD5uX2Xilnjng3GS58Pf5/m5osjqmc9l+HWlu1wsHRJFTJbO/KjY7n2jpXo8Ku63My2uDNK8cNs8euVwmTuVB3ZwAf3VDNg9cAd9SD6lw2xSCKOKPOmNQgyckgDGSe8nqT3kmgJNAFAAoDyV2Hb6eD+bH/mtAesplJ6UA1ym8KAOU3hQBym8KAOUfCgDlHwoA5R8KAOUfCgDlHwoA5R8KAOUfCgDlHwoA5R8KAOUfCgDlHwoA5R8KAOU3hQBy28KAOU3hQByj4UAco+FAHKPhQByj4UAco+FAHKPhQHcSEGgKm6X/AIhvYv5UBMiWgJUYoCl7Y9o/kMSMEDvI/LQE4GdLMSe/ACnYf261jqMywwc2rNcOJ5JcKPk3He2PE5VdZpV5EgZHSJFTzH2IywL9DjZvwrzf+ISybQ2fzO39JGG8t0RYOJXJGYDPMMhfNjadct0DtpJHszmpwZtZLdq14kZcWmW10zj5t4jCW5tk0bs7PmKBGyCdvOZSOmNgdvbXTnyZ0/cXo3/Bhihha95+tfyNT8fuIJYgxaKUaZVW4hVAO9TgoCR37HqB31n2uqx7zSa8DTs9PPaLNZa/tPuhjW1q/jgFPw+kOP71mvaGW98f8l3o8dbTPoPY7tIl/AZVUrpcxtvqUsoUko2BqXfGfEEd1eninxxUqrzOHJDgk1dl7VygCgPF3CuItCyOuMoyuM9MqQRn1bUB9F8uPFfRtfdP+rQCH9uXFfRtfdP+rQCeXPivoWvun/VoBPLpxb0LX3T/AKtAJ5dOLeha+6f9WgDy6cW9C190/wCpQCeXXi3oWvun/UoA8uvFvQtfdP8AqUAeXXi3oWvun/UoA8uvFvQtfdP+pQB5deLeha+6f9SgDy68W9C190/6lAHl14t6Fr7p/wBSgDy68W9C190/6lAHl14t6Fr7p/1KAPLrxb0LX3T/AKlAHl14t6Fr7p/1KAPLrxb0LX3T/qUAeXXi3oWvun/UoBfLpxb0LX3T/qUAeXTi3oWvun/UoA8unFvQtfdP+pQC+XPi3oWvun/VoBfLlxX0LX3T/q0Ao/blxX0bX3T/AKtAL5ceK+ja+6f9WgINz+2PirOWBgUkAYEO23+5iaA48s/GB+9D7kfGgOh+2vjPpQ+5HxoCu4/+0/iF7FyrgQOuQw+iAKuM4ZTnY7kewkd9Q0mqZKbTtFHYdpJozlkilPdzVLY/oCAf65rOODHHki7zTfNmntP2w8UiUJELaNB0VIFUD2AbVqlRm3fMe8tnGfSh9yPjQEe7/a7xOUYlW1kHTz7dW2P+6gK6Pt/Mpytnw4HxFjCD+OKUTbLeL9s/F1AVTAqjoBAAB7ADQg68tnGfSh9yPjQB5bOM+lD7kfGgPna0AtAJQBQCUAhoBKAKAKAWgEoAoAoAoAoAoAoAoBaASgCgFFAKKABQC0AtAFAIaA5NAJQBQBQBQBQBQBQBQBQBQH//2Q=="/>
          <p:cNvSpPr>
            <a:spLocks noChangeAspect="1" noChangeArrowheads="1"/>
          </p:cNvSpPr>
          <p:nvPr/>
        </p:nvSpPr>
        <p:spPr bwMode="auto">
          <a:xfrm>
            <a:off x="19685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 dirty="0"/>
          </a:p>
        </p:txBody>
      </p:sp>
      <p:sp>
        <p:nvSpPr>
          <p:cNvPr id="61" name="AutoShape 234"/>
          <p:cNvSpPr>
            <a:spLocks noChangeArrowheads="1"/>
          </p:cNvSpPr>
          <p:nvPr/>
        </p:nvSpPr>
        <p:spPr bwMode="auto">
          <a:xfrm>
            <a:off x="501650" y="16633967"/>
            <a:ext cx="9852563" cy="711871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IE" dirty="0"/>
          </a:p>
        </p:txBody>
      </p:sp>
      <p:sp>
        <p:nvSpPr>
          <p:cNvPr id="62" name="Rectangle 10"/>
          <p:cNvSpPr>
            <a:spLocks noChangeArrowheads="1"/>
          </p:cNvSpPr>
          <p:nvPr/>
        </p:nvSpPr>
        <p:spPr bwMode="auto">
          <a:xfrm>
            <a:off x="3647293" y="16950263"/>
            <a:ext cx="3598765" cy="1000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bIns="0">
            <a:spAutoFit/>
          </a:bodyPr>
          <a:lstStyle/>
          <a:p>
            <a:pPr algn="ctr"/>
            <a:r>
              <a:rPr lang="en-GB" sz="3100" b="1" dirty="0">
                <a:latin typeface="Arial Rounded MT Bold" pitchFamily="34" charset="0"/>
                <a:cs typeface="Times New Roman" pitchFamily="18" charset="0"/>
              </a:rPr>
              <a:t>Learning Outcomes</a:t>
            </a:r>
            <a:endParaRPr lang="en-GB" sz="3100" dirty="0">
              <a:latin typeface="Arial Rounded MT Bold" pitchFamily="34" charset="0"/>
              <a:cs typeface="Times New Roman" pitchFamily="18" charset="0"/>
            </a:endParaRPr>
          </a:p>
        </p:txBody>
      </p:sp>
      <p:sp>
        <p:nvSpPr>
          <p:cNvPr id="84" name="AutoShape 234"/>
          <p:cNvSpPr>
            <a:spLocks noChangeArrowheads="1"/>
          </p:cNvSpPr>
          <p:nvPr/>
        </p:nvSpPr>
        <p:spPr bwMode="auto">
          <a:xfrm>
            <a:off x="10782264" y="3592357"/>
            <a:ext cx="9852563" cy="565634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IE" dirty="0"/>
          </a:p>
        </p:txBody>
      </p:sp>
      <p:sp>
        <p:nvSpPr>
          <p:cNvPr id="85" name="TextBox 84"/>
          <p:cNvSpPr txBox="1"/>
          <p:nvPr/>
        </p:nvSpPr>
        <p:spPr>
          <a:xfrm>
            <a:off x="11244600" y="4556922"/>
            <a:ext cx="9031271" cy="5374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Communications – regularly emailing internal and external individuals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Interpersonal – working as the first point of contact for the onboarding process and answering any staff emails via the HR Inbox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Time Management – handling various tasks with different completion times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Attention to Details – updating various trackers require all information to be correct and accurate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Organisational Skills – organising packs for recruitment, promotions and onboarding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Writing professional letters – confirmation of employment or salary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6" name="Rectangle 10"/>
          <p:cNvSpPr>
            <a:spLocks noChangeArrowheads="1"/>
          </p:cNvSpPr>
          <p:nvPr/>
        </p:nvSpPr>
        <p:spPr bwMode="auto">
          <a:xfrm>
            <a:off x="11051217" y="3974231"/>
            <a:ext cx="958361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bIns="0">
            <a:spAutoFit/>
          </a:bodyPr>
          <a:lstStyle/>
          <a:p>
            <a:pPr algn="ctr"/>
            <a:r>
              <a:rPr lang="en-GB" sz="3100" dirty="0">
                <a:latin typeface="Arial Rounded MT Bold" pitchFamily="34" charset="0"/>
                <a:cs typeface="Times New Roman" pitchFamily="18" charset="0"/>
              </a:rPr>
              <a:t>Skills developed </a:t>
            </a:r>
          </a:p>
        </p:txBody>
      </p:sp>
      <p:sp>
        <p:nvSpPr>
          <p:cNvPr id="89" name="AutoShape 234"/>
          <p:cNvSpPr>
            <a:spLocks noChangeArrowheads="1"/>
          </p:cNvSpPr>
          <p:nvPr/>
        </p:nvSpPr>
        <p:spPr bwMode="auto">
          <a:xfrm>
            <a:off x="10782264" y="9673811"/>
            <a:ext cx="9852563" cy="516401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IE" dirty="0"/>
          </a:p>
        </p:txBody>
      </p:sp>
      <p:sp>
        <p:nvSpPr>
          <p:cNvPr id="90" name="Rectangle 10"/>
          <p:cNvSpPr>
            <a:spLocks noChangeArrowheads="1"/>
          </p:cNvSpPr>
          <p:nvPr/>
        </p:nvSpPr>
        <p:spPr bwMode="auto">
          <a:xfrm>
            <a:off x="14061911" y="9971664"/>
            <a:ext cx="3221941" cy="1000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0">
            <a:spAutoFit/>
          </a:bodyPr>
          <a:lstStyle/>
          <a:p>
            <a:pPr algn="ctr"/>
            <a:r>
              <a:rPr lang="en-GB" sz="3100" b="1" dirty="0">
                <a:latin typeface="Arial Rounded MT Bold" pitchFamily="34" charset="0"/>
                <a:cs typeface="Times New Roman" pitchFamily="18" charset="0"/>
              </a:rPr>
              <a:t>Training Course</a:t>
            </a:r>
            <a:endParaRPr lang="en-GB" sz="3100" dirty="0">
              <a:latin typeface="Arial Rounded MT Bold" pitchFamily="34" charset="0"/>
              <a:cs typeface="Times New Roman" pitchFamily="18" charset="0"/>
            </a:endParaRPr>
          </a:p>
        </p:txBody>
      </p:sp>
      <p:sp>
        <p:nvSpPr>
          <p:cNvPr id="91" name="Text Box 271"/>
          <p:cNvSpPr txBox="1">
            <a:spLocks noChangeArrowheads="1"/>
          </p:cNvSpPr>
          <p:nvPr/>
        </p:nvSpPr>
        <p:spPr bwMode="auto">
          <a:xfrm>
            <a:off x="11531991" y="10876155"/>
            <a:ext cx="5131163" cy="3404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471" tIns="9235" rIns="18471" bIns="9235">
            <a:spAutoFit/>
          </a:bodyPr>
          <a:lstStyle>
            <a:lvl1pPr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152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152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152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152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E" sz="2000" dirty="0">
                <a:latin typeface="Calibri" panose="020F0502020204030204" pitchFamily="34" charset="0"/>
                <a:cs typeface="Calibri" panose="020F0502020204030204" pitchFamily="34" charset="0"/>
              </a:rPr>
              <a:t>Formal Course Attended: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000" dirty="0">
                <a:latin typeface="Calibri" panose="020F0502020204030204" pitchFamily="34" charset="0"/>
                <a:cs typeface="Calibri" panose="020F0502020204030204" pitchFamily="34" charset="0"/>
              </a:rPr>
              <a:t>Immediate Course in Microsoft Word and Excel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000" dirty="0">
                <a:latin typeface="Calibri" panose="020F0502020204030204" pitchFamily="34" charset="0"/>
                <a:cs typeface="Calibri" panose="020F0502020204030204" pitchFamily="34" charset="0"/>
              </a:rPr>
              <a:t>Report Writing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000" dirty="0">
                <a:latin typeface="Calibri" panose="020F0502020204030204" pitchFamily="34" charset="0"/>
                <a:cs typeface="Calibri" panose="020F0502020204030204" pitchFamily="34" charset="0"/>
              </a:rPr>
              <a:t>DSE Assessment</a:t>
            </a:r>
          </a:p>
          <a:p>
            <a:pPr algn="just">
              <a:lnSpc>
                <a:spcPct val="150000"/>
              </a:lnSpc>
            </a:pPr>
            <a:endParaRPr lang="en-I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I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AutoShape 234"/>
          <p:cNvSpPr>
            <a:spLocks noChangeArrowheads="1"/>
          </p:cNvSpPr>
          <p:nvPr/>
        </p:nvSpPr>
        <p:spPr bwMode="auto">
          <a:xfrm>
            <a:off x="10782264" y="15285207"/>
            <a:ext cx="9852563" cy="7894114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IE" dirty="0"/>
          </a:p>
        </p:txBody>
      </p:sp>
      <p:sp>
        <p:nvSpPr>
          <p:cNvPr id="96" name="Rectangle 10"/>
          <p:cNvSpPr>
            <a:spLocks noChangeArrowheads="1"/>
          </p:cNvSpPr>
          <p:nvPr/>
        </p:nvSpPr>
        <p:spPr bwMode="auto">
          <a:xfrm>
            <a:off x="12685628" y="15595471"/>
            <a:ext cx="63147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bIns="0">
            <a:spAutoFit/>
          </a:bodyPr>
          <a:lstStyle/>
          <a:p>
            <a:pPr algn="ctr"/>
            <a:r>
              <a:rPr lang="en-GB" sz="3100" b="1" dirty="0">
                <a:latin typeface="Arial Rounded MT Bold" pitchFamily="34" charset="0"/>
                <a:cs typeface="Times New Roman" pitchFamily="18" charset="0"/>
              </a:rPr>
              <a:t>Non-Assigned Tasks</a:t>
            </a:r>
          </a:p>
        </p:txBody>
      </p:sp>
      <p:sp>
        <p:nvSpPr>
          <p:cNvPr id="104" name="AutoShape 234"/>
          <p:cNvSpPr>
            <a:spLocks noChangeArrowheads="1"/>
          </p:cNvSpPr>
          <p:nvPr/>
        </p:nvSpPr>
        <p:spPr bwMode="auto">
          <a:xfrm>
            <a:off x="10662860" y="23392414"/>
            <a:ext cx="9852563" cy="65381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IE" dirty="0"/>
          </a:p>
        </p:txBody>
      </p:sp>
      <p:sp>
        <p:nvSpPr>
          <p:cNvPr id="105" name="AutoShape 234"/>
          <p:cNvSpPr>
            <a:spLocks noChangeArrowheads="1"/>
          </p:cNvSpPr>
          <p:nvPr/>
        </p:nvSpPr>
        <p:spPr bwMode="auto">
          <a:xfrm>
            <a:off x="520395" y="23985298"/>
            <a:ext cx="9852563" cy="585865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IE" dirty="0"/>
          </a:p>
        </p:txBody>
      </p:sp>
      <p:sp>
        <p:nvSpPr>
          <p:cNvPr id="106" name="Text Box 271"/>
          <p:cNvSpPr txBox="1">
            <a:spLocks noChangeArrowheads="1"/>
          </p:cNvSpPr>
          <p:nvPr/>
        </p:nvSpPr>
        <p:spPr bwMode="auto">
          <a:xfrm>
            <a:off x="11244600" y="24158270"/>
            <a:ext cx="8789086" cy="2973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471" tIns="9235" rIns="18471" bIns="9235">
            <a:spAutoFit/>
          </a:bodyPr>
          <a:lstStyle>
            <a:lvl1pPr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152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152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152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152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</a:rPr>
              <a:t>I will complete my final year in NCI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</a:rPr>
              <a:t>Try to become the class rep as I have great experience from my work placement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</a:rPr>
              <a:t>I will try to achieve a 1:1 average for my final year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</a:rPr>
              <a:t>The placement has allowed me to plan my career path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</a:rPr>
              <a:t>I will start as a HR Administrator for 5 years then move onto a HR Generalist for 5+ years then specialise in Employment Law as I am greatly interested in that area</a:t>
            </a:r>
          </a:p>
        </p:txBody>
      </p:sp>
      <p:sp>
        <p:nvSpPr>
          <p:cNvPr id="110" name="Text Box 271"/>
          <p:cNvSpPr txBox="1">
            <a:spLocks noChangeArrowheads="1"/>
          </p:cNvSpPr>
          <p:nvPr/>
        </p:nvSpPr>
        <p:spPr bwMode="auto">
          <a:xfrm>
            <a:off x="1118422" y="24695135"/>
            <a:ext cx="8789086" cy="5501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471" tIns="9235" rIns="18471" bIns="9235">
            <a:spAutoFit/>
          </a:bodyPr>
          <a:lstStyle>
            <a:lvl1pPr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152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152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152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152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</a:rPr>
              <a:t>11 month placement will give me an advantage when it comes to looking for a job after college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</a:rPr>
              <a:t>Have worked in a respected research institute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</a:rPr>
              <a:t>Acted as the main contact person for the Onboarding Process. Handled all new joiner events and assisted them with any issues they may have encounter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</a:rPr>
              <a:t>Experience with posting positions across various University Career Portals i.e. UCD, DCU, TCU, UCC, NUIG and Queen’s University Belfast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I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4437673" y="24125748"/>
            <a:ext cx="1563890" cy="5693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100" b="1" dirty="0">
                <a:latin typeface="Arial Rounded MT Bold" pitchFamily="34" charset="0"/>
                <a:cs typeface="Times New Roman" pitchFamily="18" charset="0"/>
              </a:rPr>
              <a:t>Review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14455304" y="23515625"/>
            <a:ext cx="2267673" cy="5693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100" b="1" dirty="0">
                <a:latin typeface="Arial Rounded MT Bold" pitchFamily="34" charset="0"/>
                <a:cs typeface="Times New Roman" pitchFamily="18" charset="0"/>
              </a:rPr>
              <a:t>Next Steps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943" y="641606"/>
            <a:ext cx="2830286" cy="1693655"/>
          </a:xfrm>
          <a:prstGeom prst="rect">
            <a:avLst/>
          </a:prstGeom>
        </p:spPr>
      </p:pic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34A263C2-C763-4E1A-92A7-436E43018E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8747" y="5253422"/>
            <a:ext cx="2334211" cy="233421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3D59C55-5A83-401F-9ACD-9F5201F6ED78}"/>
              </a:ext>
            </a:extLst>
          </p:cNvPr>
          <p:cNvSpPr txBox="1"/>
          <p:nvPr/>
        </p:nvSpPr>
        <p:spPr>
          <a:xfrm>
            <a:off x="946943" y="4821930"/>
            <a:ext cx="737483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Founded on the 24</a:t>
            </a:r>
            <a:r>
              <a:rPr lang="en-IE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 of June 1960 by </a:t>
            </a:r>
            <a:r>
              <a:rPr lang="en-I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Dr.</a:t>
            </a: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 T.K Whitaker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Originally named the Economic Research Institute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In Mid-1960’s the Social Research Division was established to form the current ESRI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Function – to publish independent papers that will assist policy makers and inform the public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Research Divisions – Economic Analysis, Social Research and Growing up In Ireland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Research topics include – Education, Health and Quality of Life, Housing, Tax etc.</a:t>
            </a:r>
            <a:endParaRPr lang="en-IE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In 2019, 57 reports were published by ESRI staff</a:t>
            </a:r>
          </a:p>
        </p:txBody>
      </p:sp>
      <p:sp>
        <p:nvSpPr>
          <p:cNvPr id="64" name="AutoShape 234">
            <a:extLst>
              <a:ext uri="{FF2B5EF4-FFF2-40B4-BE49-F238E27FC236}">
                <a16:creationId xmlns:a16="http://schemas.microsoft.com/office/drawing/2014/main" id="{DB6B003B-9CA3-41CB-AB64-341022ADC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502" y="10231272"/>
            <a:ext cx="9852563" cy="61042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IE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4D48721-C1D4-49DD-A1C0-219EB440794E}"/>
              </a:ext>
            </a:extLst>
          </p:cNvPr>
          <p:cNvSpPr txBox="1"/>
          <p:nvPr/>
        </p:nvSpPr>
        <p:spPr>
          <a:xfrm>
            <a:off x="2604653" y="10544109"/>
            <a:ext cx="4524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 Rounded MT Bold" pitchFamily="34" charset="0"/>
                <a:cs typeface="Times New Roman" pitchFamily="18" charset="0"/>
              </a:rPr>
              <a:t>Role of HR Intern</a:t>
            </a:r>
            <a:endParaRPr lang="en-GB" sz="2400" dirty="0">
              <a:latin typeface="Arial Rounded MT Bold" pitchFamily="34" charset="0"/>
              <a:cs typeface="Times New Roman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3EE1123-BAAA-4E5C-9FD7-2BA8A849980F}"/>
              </a:ext>
            </a:extLst>
          </p:cNvPr>
          <p:cNvSpPr txBox="1"/>
          <p:nvPr/>
        </p:nvSpPr>
        <p:spPr>
          <a:xfrm>
            <a:off x="1145642" y="11037099"/>
            <a:ext cx="4858515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E" sz="2200" dirty="0">
                <a:latin typeface="Calibri" panose="020F0502020204030204" pitchFamily="34" charset="0"/>
                <a:cs typeface="Calibri" panose="020F0502020204030204" pitchFamily="34" charset="0"/>
              </a:rPr>
              <a:t>Provide assistance to HR colleagues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E" sz="2200" dirty="0">
                <a:latin typeface="Calibri" panose="020F0502020204030204" pitchFamily="34" charset="0"/>
                <a:cs typeface="Calibri" panose="020F0502020204030204" pitchFamily="34" charset="0"/>
              </a:rPr>
              <a:t>Respond to any query emails in the HR inbox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E" sz="2200" dirty="0">
                <a:latin typeface="Calibri" panose="020F0502020204030204" pitchFamily="34" charset="0"/>
                <a:cs typeface="Calibri" panose="020F0502020204030204" pitchFamily="34" charset="0"/>
              </a:rPr>
              <a:t>Administrative role – updating the company website, intranet and HR database. Also updating various trackers i.e. training, onboarding and invoice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E" sz="2200" dirty="0">
                <a:latin typeface="Calibri" panose="020F0502020204030204" pitchFamily="34" charset="0"/>
                <a:cs typeface="Calibri" panose="020F0502020204030204" pitchFamily="34" charset="0"/>
              </a:rPr>
              <a:t>Carrying out data protection on current and former staff file. In total completed around 360 files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E" sz="2200" dirty="0">
                <a:latin typeface="Calibri" panose="020F0502020204030204" pitchFamily="34" charset="0"/>
                <a:cs typeface="Calibri" panose="020F0502020204030204" pitchFamily="34" charset="0"/>
              </a:rPr>
              <a:t>Providing regular cover for our Operations Administrator – answering the phones, responding to emails and greeting/assisting external individuals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9" name="Picture 18" descr="A close up of a logo&#10;&#10;Description automatically generated">
            <a:extLst>
              <a:ext uri="{FF2B5EF4-FFF2-40B4-BE49-F238E27FC236}">
                <a16:creationId xmlns:a16="http://schemas.microsoft.com/office/drawing/2014/main" id="{DB6F7FA3-0F36-40D0-B152-7A78999845D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283" y="11708703"/>
            <a:ext cx="3404927" cy="3412095"/>
          </a:xfrm>
          <a:prstGeom prst="rect">
            <a:avLst/>
          </a:prstGeom>
        </p:spPr>
      </p:pic>
      <p:sp>
        <p:nvSpPr>
          <p:cNvPr id="69" name="Text Box 271">
            <a:extLst>
              <a:ext uri="{FF2B5EF4-FFF2-40B4-BE49-F238E27FC236}">
                <a16:creationId xmlns:a16="http://schemas.microsoft.com/office/drawing/2014/main" id="{211D5D28-1AA3-49C5-AB88-322128F2E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31991" y="13375419"/>
            <a:ext cx="3474016" cy="1557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471" tIns="9235" rIns="18471" bIns="9235">
            <a:spAutoFit/>
          </a:bodyPr>
          <a:lstStyle>
            <a:lvl1pPr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1524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152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152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152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152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E" sz="2000" dirty="0">
                <a:latin typeface="Calibri" panose="020F0502020204030204" pitchFamily="34" charset="0"/>
                <a:cs typeface="Calibri" panose="020F0502020204030204" pitchFamily="34" charset="0"/>
              </a:rPr>
              <a:t>Informal Course Attended: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000" dirty="0">
                <a:latin typeface="Calibri" panose="020F0502020204030204" pitchFamily="34" charset="0"/>
                <a:cs typeface="Calibri" panose="020F0502020204030204" pitchFamily="34" charset="0"/>
              </a:rPr>
              <a:t>Data Protection Briefing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I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1" name="Picture 20" descr="A screenshot of a cell phone&#10;&#10;Description automatically generated">
            <a:extLst>
              <a:ext uri="{FF2B5EF4-FFF2-40B4-BE49-F238E27FC236}">
                <a16:creationId xmlns:a16="http://schemas.microsoft.com/office/drawing/2014/main" id="{CFBCE883-841D-4CF5-A88A-7D0FD407630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8315" y="11821021"/>
            <a:ext cx="3736209" cy="2802157"/>
          </a:xfrm>
          <a:prstGeom prst="rect">
            <a:avLst/>
          </a:prstGeom>
        </p:spPr>
      </p:pic>
      <p:pic>
        <p:nvPicPr>
          <p:cNvPr id="24" name="Picture 23" descr="A picture containing plate, light&#10;&#10;Description automatically generated">
            <a:extLst>
              <a:ext uri="{FF2B5EF4-FFF2-40B4-BE49-F238E27FC236}">
                <a16:creationId xmlns:a16="http://schemas.microsoft.com/office/drawing/2014/main" id="{9E8B74FE-C51C-43FC-B0B5-62CBE6EDA91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6973" y="27714000"/>
            <a:ext cx="1864334" cy="1864334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ED1174DD-D39E-41FC-BE46-2407A32043D0}"/>
              </a:ext>
            </a:extLst>
          </p:cNvPr>
          <p:cNvSpPr txBox="1"/>
          <p:nvPr/>
        </p:nvSpPr>
        <p:spPr>
          <a:xfrm>
            <a:off x="1479542" y="18183150"/>
            <a:ext cx="8027067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How HR operates in a research institute compared to normal companies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Managing 110 staff members while HR has 4 members of staff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How the promotion process works and the importance of everything being organised in advance to allow for changes, when required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Acting as the first point of contact for the onboarding process – I’ve supervised </a:t>
            </a:r>
            <a:r>
              <a:rPr lang="en-IE" sz="2400">
                <a:latin typeface="Calibri" panose="020F0502020204030204" pitchFamily="34" charset="0"/>
                <a:cs typeface="Calibri" panose="020F0502020204030204" pitchFamily="34" charset="0"/>
              </a:rPr>
              <a:t>and inducted </a:t>
            </a: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17 new staff members since joining the ESRI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Experience of taking notes during interviews for Research Office and a Postdoctoral Research Fellow position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Updated the weekly HR Team agenda and printed it off in advance of any meetings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2B57E13-9C05-4E68-9214-C2EFE515A077}"/>
              </a:ext>
            </a:extLst>
          </p:cNvPr>
          <p:cNvSpPr txBox="1"/>
          <p:nvPr/>
        </p:nvSpPr>
        <p:spPr>
          <a:xfrm>
            <a:off x="11325697" y="16463353"/>
            <a:ext cx="8707989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E" sz="2200" dirty="0">
                <a:latin typeface="Calibri" panose="020F0502020204030204" pitchFamily="34" charset="0"/>
                <a:cs typeface="Calibri" panose="020F0502020204030204" pitchFamily="34" charset="0"/>
              </a:rPr>
              <a:t>Active involvement in the Sports &amp; Social Club in the ESRI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E" sz="2200" dirty="0">
                <a:latin typeface="Calibri" panose="020F0502020204030204" pitchFamily="34" charset="0"/>
                <a:cs typeface="Calibri" panose="020F0502020204030204" pitchFamily="34" charset="0"/>
              </a:rPr>
              <a:t>The function was to organise social and/or charitable events which allows all members of staff take part in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E" sz="2200" dirty="0">
                <a:latin typeface="Calibri" panose="020F0502020204030204" pitchFamily="34" charset="0"/>
                <a:cs typeface="Calibri" panose="020F0502020204030204" pitchFamily="34" charset="0"/>
              </a:rPr>
              <a:t>Worked on several events throughout my work placement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E" sz="2200" dirty="0">
                <a:latin typeface="Calibri" panose="020F0502020204030204" pitchFamily="34" charset="0"/>
                <a:cs typeface="Calibri" panose="020F0502020204030204" pitchFamily="34" charset="0"/>
              </a:rPr>
              <a:t>Organised the Coffee Break event for Our Lady of Hospice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E" sz="2200" dirty="0">
                <a:latin typeface="Calibri" panose="020F0502020204030204" pitchFamily="34" charset="0"/>
                <a:cs typeface="Calibri" panose="020F0502020204030204" pitchFamily="34" charset="0"/>
              </a:rPr>
              <a:t>Solely managed the ordering and installation of the Christmas tree for our reception area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E" sz="2200" dirty="0">
                <a:latin typeface="Calibri" panose="020F0502020204030204" pitchFamily="34" charset="0"/>
                <a:cs typeface="Calibri" panose="020F0502020204030204" pitchFamily="34" charset="0"/>
              </a:rPr>
              <a:t>Ordered the catering for the ESRI Kid’s Christmas Party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E" sz="2200" dirty="0">
                <a:latin typeface="Calibri" panose="020F0502020204030204" pitchFamily="34" charset="0"/>
                <a:cs typeface="Calibri" panose="020F0502020204030204" pitchFamily="34" charset="0"/>
              </a:rPr>
              <a:t>Collected ticket payments for the ESRI Staff party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8" name="Picture 27" descr="A picture containing clock&#10;&#10;Description automatically generated">
            <a:extLst>
              <a:ext uri="{FF2B5EF4-FFF2-40B4-BE49-F238E27FC236}">
                <a16:creationId xmlns:a16="http://schemas.microsoft.com/office/drawing/2014/main" id="{42DFA214-F1FD-4D2D-B87B-7243053A48B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66769" y="19817933"/>
            <a:ext cx="4544747" cy="2822527"/>
          </a:xfrm>
          <a:prstGeom prst="rect">
            <a:avLst/>
          </a:prstGeom>
        </p:spPr>
      </p:pic>
      <p:sp>
        <p:nvSpPr>
          <p:cNvPr id="42" name="Rectangle 10">
            <a:extLst>
              <a:ext uri="{FF2B5EF4-FFF2-40B4-BE49-F238E27FC236}">
                <a16:creationId xmlns:a16="http://schemas.microsoft.com/office/drawing/2014/main" id="{ED2A861C-92C6-4F92-B151-73A01FBA2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502" y="4003186"/>
            <a:ext cx="958361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bIns="0">
            <a:spAutoFit/>
          </a:bodyPr>
          <a:lstStyle/>
          <a:p>
            <a:pPr algn="ctr"/>
            <a:r>
              <a:rPr lang="en-GB" sz="3100" dirty="0">
                <a:latin typeface="Arial Rounded MT Bold" pitchFamily="34" charset="0"/>
                <a:cs typeface="Times New Roman" pitchFamily="18" charset="0"/>
              </a:rPr>
              <a:t>About the ESRI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FCF037AA2CC04D8706E8338A1D4D83" ma:contentTypeVersion="10" ma:contentTypeDescription="Create a new document." ma:contentTypeScope="" ma:versionID="f3976dae9f3b9fd699f447e283618cdb">
  <xsd:schema xmlns:xsd="http://www.w3.org/2001/XMLSchema" xmlns:xs="http://www.w3.org/2001/XMLSchema" xmlns:p="http://schemas.microsoft.com/office/2006/metadata/properties" xmlns:ns2="50d5ba78-e232-4e37-91e7-9619f97d3f13" xmlns:ns3="06fa54f9-488f-488a-be20-f4d66c9f98f7" targetNamespace="http://schemas.microsoft.com/office/2006/metadata/properties" ma:root="true" ma:fieldsID="7b27cc6ac8a3d36ebec58d7bc311ab06" ns2:_="" ns3:_="">
    <xsd:import namespace="50d5ba78-e232-4e37-91e7-9619f97d3f13"/>
    <xsd:import namespace="06fa54f9-488f-488a-be20-f4d66c9f98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d5ba78-e232-4e37-91e7-9619f97d3f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fa54f9-488f-488a-be20-f4d66c9f98f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4023D29-6A07-466F-8CA5-5B1BDBF233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d5ba78-e232-4e37-91e7-9619f97d3f13"/>
    <ds:schemaRef ds:uri="06fa54f9-488f-488a-be20-f4d66c9f98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7E5CAB1-3890-4058-A9C8-11C33FF6B5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1354E1-E693-4FA5-B2BC-2F7AE7B5F048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13652</TotalTime>
  <Words>628</Words>
  <Application>Microsoft Office PowerPoint</Application>
  <PresentationFormat>Custom</PresentationFormat>
  <Paragraphs>60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Rounded MT Bold</vt:lpstr>
      <vt:lpstr>Calibri</vt:lpstr>
      <vt:lpstr>Lucida Sans</vt:lpstr>
      <vt:lpstr>Times New Roman</vt:lpstr>
      <vt:lpstr>Default Design</vt:lpstr>
      <vt:lpstr>Jamie Browne – ESRI – HR Intern</vt:lpstr>
    </vt:vector>
  </TitlesOfParts>
  <Company>NUI Maynooth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immunogenicity of Human Mesenchymal Stem Cells J.M. Ryan and B. P. Mahon Mucosal Immunology Laboratory, Institute of Immunology, NUI Maynooth, Co. Kildare, ireland.</dc:title>
  <dc:creator>plawlor</dc:creator>
  <cp:lastModifiedBy>Amy Nugent</cp:lastModifiedBy>
  <cp:revision>310</cp:revision>
  <cp:lastPrinted>2010-10-11T09:33:37Z</cp:lastPrinted>
  <dcterms:created xsi:type="dcterms:W3CDTF">2005-06-30T10:19:45Z</dcterms:created>
  <dcterms:modified xsi:type="dcterms:W3CDTF">2021-11-23T14:52:08Z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0x0101006FFCF037AA2CC04D8706E8338A1D4D83</vt:lpwstr>
  </property>
</Properties>
</file>